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42"/>
  </p:notesMasterIdLst>
  <p:sldIdLst>
    <p:sldId id="323" r:id="rId2"/>
    <p:sldId id="329" r:id="rId3"/>
    <p:sldId id="292" r:id="rId4"/>
    <p:sldId id="294" r:id="rId5"/>
    <p:sldId id="353" r:id="rId6"/>
    <p:sldId id="354" r:id="rId7"/>
    <p:sldId id="342" r:id="rId8"/>
    <p:sldId id="335" r:id="rId9"/>
    <p:sldId id="381" r:id="rId10"/>
    <p:sldId id="382" r:id="rId11"/>
    <p:sldId id="324" r:id="rId12"/>
    <p:sldId id="343" r:id="rId13"/>
    <p:sldId id="341" r:id="rId14"/>
    <p:sldId id="295" r:id="rId15"/>
    <p:sldId id="356" r:id="rId16"/>
    <p:sldId id="355" r:id="rId17"/>
    <p:sldId id="377" r:id="rId18"/>
    <p:sldId id="357" r:id="rId19"/>
    <p:sldId id="403" r:id="rId20"/>
    <p:sldId id="400" r:id="rId21"/>
    <p:sldId id="401" r:id="rId22"/>
    <p:sldId id="402" r:id="rId23"/>
    <p:sldId id="336" r:id="rId24"/>
    <p:sldId id="383" r:id="rId25"/>
    <p:sldId id="384" r:id="rId26"/>
    <p:sldId id="325" r:id="rId27"/>
    <p:sldId id="344" r:id="rId28"/>
    <p:sldId id="349" r:id="rId29"/>
    <p:sldId id="297" r:id="rId30"/>
    <p:sldId id="411" r:id="rId31"/>
    <p:sldId id="376" r:id="rId32"/>
    <p:sldId id="373" r:id="rId33"/>
    <p:sldId id="374" r:id="rId34"/>
    <p:sldId id="375" r:id="rId35"/>
    <p:sldId id="337" r:id="rId36"/>
    <p:sldId id="404" r:id="rId37"/>
    <p:sldId id="392" r:id="rId38"/>
    <p:sldId id="371" r:id="rId39"/>
    <p:sldId id="361" r:id="rId40"/>
    <p:sldId id="362" r:id="rId41"/>
    <p:sldId id="363" r:id="rId42"/>
    <p:sldId id="364" r:id="rId43"/>
    <p:sldId id="365" r:id="rId44"/>
    <p:sldId id="366" r:id="rId45"/>
    <p:sldId id="367" r:id="rId46"/>
    <p:sldId id="368" r:id="rId47"/>
    <p:sldId id="369" r:id="rId48"/>
    <p:sldId id="370" r:id="rId49"/>
    <p:sldId id="372" r:id="rId50"/>
    <p:sldId id="464" r:id="rId51"/>
    <p:sldId id="398" r:id="rId52"/>
    <p:sldId id="447" r:id="rId53"/>
    <p:sldId id="448" r:id="rId54"/>
    <p:sldId id="449" r:id="rId55"/>
    <p:sldId id="456" r:id="rId56"/>
    <p:sldId id="452" r:id="rId57"/>
    <p:sldId id="455" r:id="rId58"/>
    <p:sldId id="399" r:id="rId59"/>
    <p:sldId id="457" r:id="rId60"/>
    <p:sldId id="378" r:id="rId61"/>
    <p:sldId id="385" r:id="rId62"/>
    <p:sldId id="386" r:id="rId63"/>
    <p:sldId id="326" r:id="rId64"/>
    <p:sldId id="345" r:id="rId65"/>
    <p:sldId id="350" r:id="rId66"/>
    <p:sldId id="298" r:id="rId67"/>
    <p:sldId id="406" r:id="rId68"/>
    <p:sldId id="412" r:id="rId69"/>
    <p:sldId id="407" r:id="rId70"/>
    <p:sldId id="408" r:id="rId71"/>
    <p:sldId id="465" r:id="rId72"/>
    <p:sldId id="426" r:id="rId73"/>
    <p:sldId id="425" r:id="rId74"/>
    <p:sldId id="338" r:id="rId75"/>
    <p:sldId id="387" r:id="rId76"/>
    <p:sldId id="388" r:id="rId77"/>
    <p:sldId id="327" r:id="rId78"/>
    <p:sldId id="346" r:id="rId79"/>
    <p:sldId id="351" r:id="rId80"/>
    <p:sldId id="305" r:id="rId81"/>
    <p:sldId id="413" r:id="rId82"/>
    <p:sldId id="419" r:id="rId83"/>
    <p:sldId id="421" r:id="rId84"/>
    <p:sldId id="466" r:id="rId85"/>
    <p:sldId id="414" r:id="rId86"/>
    <p:sldId id="459" r:id="rId87"/>
    <p:sldId id="460" r:id="rId88"/>
    <p:sldId id="461" r:id="rId89"/>
    <p:sldId id="462" r:id="rId90"/>
    <p:sldId id="463" r:id="rId91"/>
    <p:sldId id="458" r:id="rId92"/>
    <p:sldId id="422" r:id="rId93"/>
    <p:sldId id="423" r:id="rId94"/>
    <p:sldId id="424" r:id="rId95"/>
    <p:sldId id="339" r:id="rId96"/>
    <p:sldId id="389" r:id="rId97"/>
    <p:sldId id="390" r:id="rId98"/>
    <p:sldId id="328" r:id="rId99"/>
    <p:sldId id="347" r:id="rId100"/>
    <p:sldId id="352" r:id="rId101"/>
    <p:sldId id="306" r:id="rId102"/>
    <p:sldId id="427" r:id="rId103"/>
    <p:sldId id="433" r:id="rId104"/>
    <p:sldId id="432" r:id="rId105"/>
    <p:sldId id="467" r:id="rId106"/>
    <p:sldId id="443" r:id="rId107"/>
    <p:sldId id="434" r:id="rId108"/>
    <p:sldId id="437" r:id="rId109"/>
    <p:sldId id="438" r:id="rId110"/>
    <p:sldId id="439" r:id="rId111"/>
    <p:sldId id="445" r:id="rId112"/>
    <p:sldId id="440" r:id="rId113"/>
    <p:sldId id="435" r:id="rId114"/>
    <p:sldId id="436" r:id="rId115"/>
    <p:sldId id="340" r:id="rId116"/>
    <p:sldId id="391" r:id="rId117"/>
    <p:sldId id="283" r:id="rId118"/>
    <p:sldId id="290" r:id="rId119"/>
    <p:sldId id="289" r:id="rId120"/>
    <p:sldId id="257" r:id="rId121"/>
    <p:sldId id="258" r:id="rId122"/>
    <p:sldId id="261" r:id="rId123"/>
    <p:sldId id="268" r:id="rId124"/>
    <p:sldId id="269" r:id="rId125"/>
    <p:sldId id="270" r:id="rId126"/>
    <p:sldId id="279" r:id="rId127"/>
    <p:sldId id="271" r:id="rId128"/>
    <p:sldId id="272" r:id="rId129"/>
    <p:sldId id="273" r:id="rId130"/>
    <p:sldId id="274" r:id="rId131"/>
    <p:sldId id="280" r:id="rId132"/>
    <p:sldId id="275" r:id="rId133"/>
    <p:sldId id="259" r:id="rId134"/>
    <p:sldId id="276" r:id="rId135"/>
    <p:sldId id="260" r:id="rId136"/>
    <p:sldId id="277" r:id="rId137"/>
    <p:sldId id="278" r:id="rId138"/>
    <p:sldId id="264" r:id="rId139"/>
    <p:sldId id="266" r:id="rId140"/>
    <p:sldId id="265" r:id="rId141"/>
  </p:sldIdLst>
  <p:sldSz cx="12192000" cy="6858000"/>
  <p:notesSz cx="6858000" cy="9144000"/>
  <p:embeddedFontLst>
    <p:embeddedFont>
      <p:font typeface="Cambria Math" panose="02040503050406030204" pitchFamily="18" charset="0"/>
      <p:regular r:id="rId143"/>
    </p:embeddedFont>
    <p:embeddedFont>
      <p:font typeface="Calibri" panose="020F0502020204030204" pitchFamily="34" charset="0"/>
      <p:regular r:id="rId144"/>
      <p:bold r:id="rId145"/>
      <p:italic r:id="rId146"/>
      <p:boldItalic r:id="rId147"/>
    </p:embeddedFont>
    <p:embeddedFont>
      <p:font typeface="Segoe UI Black" panose="020B0A02040204020203" pitchFamily="34" charset="0"/>
      <p:bold r:id="rId148"/>
      <p:boldItalic r:id="rId149"/>
    </p:embeddedFont>
    <p:embeddedFont>
      <p:font typeface="Consolas" panose="020B0609020204030204" pitchFamily="49" charset="0"/>
      <p:regular r:id="rId150"/>
      <p:bold r:id="rId151"/>
      <p:italic r:id="rId152"/>
      <p:boldItalic r:id="rId153"/>
    </p:embeddedFont>
    <p:embeddedFont>
      <p:font typeface="Segoe UI Light" panose="020B0502040204020203" pitchFamily="34" charset="0"/>
      <p:regular r:id="rId154"/>
      <p:italic r:id="rId155"/>
    </p:embeddedFont>
    <p:embeddedFont>
      <p:font typeface="Segoe UI" panose="020B0502040204020203" pitchFamily="34" charset="0"/>
      <p:regular r:id="rId156"/>
      <p:bold r:id="rId157"/>
      <p:italic r:id="rId158"/>
      <p:boldItalic r:id="rId159"/>
    </p:embeddedFont>
    <p:embeddedFont>
      <p:font typeface="Stencil" panose="040409050D0802020404" pitchFamily="82" charset="0"/>
      <p:regular r:id="rId1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rt 1 - Overview &amp; Event Hub" id="{0EFBEB60-A997-4E1E-AE24-9BB8F62DE906}">
          <p14:sldIdLst>
            <p14:sldId id="323"/>
            <p14:sldId id="329"/>
            <p14:sldId id="292"/>
            <p14:sldId id="294"/>
            <p14:sldId id="353"/>
            <p14:sldId id="354"/>
            <p14:sldId id="342"/>
            <p14:sldId id="335"/>
            <p14:sldId id="381"/>
            <p14:sldId id="382"/>
          </p14:sldIdLst>
        </p14:section>
        <p14:section name="Part 2 - Particle Cloud Prep" id="{913529E3-E8C6-41DA-B2BC-580DE2C318B2}">
          <p14:sldIdLst>
            <p14:sldId id="324"/>
            <p14:sldId id="343"/>
            <p14:sldId id="341"/>
            <p14:sldId id="295"/>
            <p14:sldId id="356"/>
            <p14:sldId id="355"/>
            <p14:sldId id="377"/>
            <p14:sldId id="357"/>
            <p14:sldId id="403"/>
            <p14:sldId id="400"/>
            <p14:sldId id="401"/>
            <p14:sldId id="402"/>
            <p14:sldId id="336"/>
            <p14:sldId id="383"/>
            <p14:sldId id="384"/>
          </p14:sldIdLst>
        </p14:section>
        <p14:section name="Part 3 - Photon Circuit &amp; Sketch" id="{02F383DF-23C3-4556-AB66-913E3A5FEF84}">
          <p14:sldIdLst>
            <p14:sldId id="325"/>
            <p14:sldId id="344"/>
            <p14:sldId id="349"/>
            <p14:sldId id="297"/>
            <p14:sldId id="411"/>
            <p14:sldId id="376"/>
            <p14:sldId id="373"/>
            <p14:sldId id="374"/>
            <p14:sldId id="375"/>
            <p14:sldId id="337"/>
            <p14:sldId id="404"/>
            <p14:sldId id="392"/>
            <p14:sldId id="371"/>
            <p14:sldId id="361"/>
            <p14:sldId id="362"/>
            <p14:sldId id="363"/>
            <p14:sldId id="364"/>
            <p14:sldId id="365"/>
            <p14:sldId id="366"/>
            <p14:sldId id="367"/>
            <p14:sldId id="368"/>
            <p14:sldId id="369"/>
            <p14:sldId id="370"/>
            <p14:sldId id="372"/>
            <p14:sldId id="464"/>
            <p14:sldId id="398"/>
            <p14:sldId id="447"/>
            <p14:sldId id="448"/>
            <p14:sldId id="449"/>
            <p14:sldId id="456"/>
            <p14:sldId id="452"/>
            <p14:sldId id="455"/>
            <p14:sldId id="399"/>
            <p14:sldId id="457"/>
            <p14:sldId id="378"/>
            <p14:sldId id="385"/>
            <p14:sldId id="386"/>
          </p14:sldIdLst>
        </p14:section>
        <p14:section name="Part 4 - Reporting with Power BI" id="{D8CB019B-7141-4597-872E-A277E6EAE318}">
          <p14:sldIdLst>
            <p14:sldId id="326"/>
            <p14:sldId id="345"/>
            <p14:sldId id="350"/>
            <p14:sldId id="298"/>
            <p14:sldId id="406"/>
            <p14:sldId id="412"/>
            <p14:sldId id="407"/>
            <p14:sldId id="408"/>
            <p14:sldId id="465"/>
            <p14:sldId id="426"/>
            <p14:sldId id="425"/>
            <p14:sldId id="338"/>
            <p14:sldId id="387"/>
            <p14:sldId id="388"/>
          </p14:sldIdLst>
        </p14:section>
        <p14:section name="Part 5 - Receiving with Node.jS" id="{3EDC39C9-B9A8-4487-A859-A3EC20198C4B}">
          <p14:sldIdLst>
            <p14:sldId id="327"/>
            <p14:sldId id="346"/>
            <p14:sldId id="351"/>
            <p14:sldId id="305"/>
            <p14:sldId id="413"/>
            <p14:sldId id="419"/>
            <p14:sldId id="421"/>
            <p14:sldId id="466"/>
            <p14:sldId id="414"/>
            <p14:sldId id="459"/>
            <p14:sldId id="460"/>
            <p14:sldId id="461"/>
            <p14:sldId id="462"/>
            <p14:sldId id="463"/>
            <p14:sldId id="458"/>
            <p14:sldId id="422"/>
            <p14:sldId id="423"/>
            <p14:sldId id="424"/>
            <p14:sldId id="339"/>
            <p14:sldId id="389"/>
            <p14:sldId id="390"/>
          </p14:sldIdLst>
        </p14:section>
        <p14:section name="Part 6 - Receiving with C#" id="{D2AF2068-7ACC-4D2B-BD19-E257B3957CDE}">
          <p14:sldIdLst>
            <p14:sldId id="328"/>
            <p14:sldId id="347"/>
            <p14:sldId id="352"/>
            <p14:sldId id="306"/>
            <p14:sldId id="427"/>
            <p14:sldId id="433"/>
            <p14:sldId id="432"/>
            <p14:sldId id="467"/>
            <p14:sldId id="443"/>
            <p14:sldId id="434"/>
            <p14:sldId id="437"/>
            <p14:sldId id="438"/>
            <p14:sldId id="439"/>
            <p14:sldId id="445"/>
            <p14:sldId id="440"/>
            <p14:sldId id="435"/>
            <p14:sldId id="436"/>
            <p14:sldId id="340"/>
            <p14:sldId id="391"/>
            <p14:sldId id="283"/>
            <p14:sldId id="290"/>
            <p14:sldId id="289"/>
            <p14:sldId id="257"/>
            <p14:sldId id="258"/>
            <p14:sldId id="261"/>
            <p14:sldId id="268"/>
            <p14:sldId id="269"/>
            <p14:sldId id="270"/>
            <p14:sldId id="279"/>
            <p14:sldId id="271"/>
            <p14:sldId id="272"/>
            <p14:sldId id="273"/>
            <p14:sldId id="274"/>
            <p14:sldId id="280"/>
            <p14:sldId id="275"/>
            <p14:sldId id="259"/>
            <p14:sldId id="276"/>
            <p14:sldId id="260"/>
            <p14:sldId id="277"/>
            <p14:sldId id="278"/>
            <p14:sldId id="264"/>
            <p14:sldId id="266"/>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91AF"/>
    <a:srgbClr val="7F7F7F"/>
    <a:srgbClr val="8C8C8C"/>
    <a:srgbClr val="00FFFF"/>
    <a:srgbClr val="006FD4"/>
    <a:srgbClr val="FFFFFF"/>
    <a:srgbClr val="B3B3B3"/>
    <a:srgbClr val="00AEEF"/>
    <a:srgbClr val="333333"/>
    <a:srgbClr val="1A1A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0" autoAdjust="0"/>
    <p:restoredTop sz="93818" autoAdjust="0"/>
  </p:normalViewPr>
  <p:slideViewPr>
    <p:cSldViewPr snapToGrid="0">
      <p:cViewPr>
        <p:scale>
          <a:sx n="50" d="100"/>
          <a:sy n="50" d="100"/>
        </p:scale>
        <p:origin x="1714" y="7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font" Target="fonts/font12.fntdata"/><Relationship Id="rId159" Type="http://schemas.openxmlformats.org/officeDocument/2006/relationships/font" Target="fonts/font17.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2.fntdata"/><Relationship Id="rId14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font" Target="fonts/font1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8.fntdata"/><Relationship Id="rId155" Type="http://schemas.openxmlformats.org/officeDocument/2006/relationships/font" Target="fonts/font13.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font" Target="fonts/font3.fntdata"/><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font" Target="fonts/font1.fntdata"/><Relationship Id="rId148" Type="http://schemas.openxmlformats.org/officeDocument/2006/relationships/font" Target="fonts/font6.fntdata"/><Relationship Id="rId151" Type="http://schemas.openxmlformats.org/officeDocument/2006/relationships/font" Target="fonts/font9.fntdata"/><Relationship Id="rId156" Type="http://schemas.openxmlformats.org/officeDocument/2006/relationships/font" Target="fonts/font14.fntdata"/><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CD7FBA-EB61-421B-96BF-2189B805C476}" type="datetimeFigureOut">
              <a:rPr lang="en-US" smtClean="0"/>
              <a:t>3/9/2016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A9E1ED-CA25-4659-A9B2-ED4D2875DE7C}" type="slidenum">
              <a:rPr lang="en-US" smtClean="0"/>
              <a:t>‹#›</a:t>
            </a:fld>
            <a:endParaRPr lang="en-US"/>
          </a:p>
        </p:txBody>
      </p:sp>
    </p:spTree>
    <p:extLst>
      <p:ext uri="{BB962C8B-B14F-4D97-AF65-F5344CB8AC3E}">
        <p14:creationId xmlns:p14="http://schemas.microsoft.com/office/powerpoint/2010/main" val="3174635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19</a:t>
            </a:fld>
            <a:endParaRPr lang="en-US"/>
          </a:p>
        </p:txBody>
      </p:sp>
    </p:spTree>
    <p:extLst>
      <p:ext uri="{BB962C8B-B14F-4D97-AF65-F5344CB8AC3E}">
        <p14:creationId xmlns:p14="http://schemas.microsoft.com/office/powerpoint/2010/main" val="1258036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20</a:t>
            </a:fld>
            <a:endParaRPr lang="en-US"/>
          </a:p>
        </p:txBody>
      </p:sp>
    </p:spTree>
    <p:extLst>
      <p:ext uri="{BB962C8B-B14F-4D97-AF65-F5344CB8AC3E}">
        <p14:creationId xmlns:p14="http://schemas.microsoft.com/office/powerpoint/2010/main" val="1283789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39</a:t>
            </a:fld>
            <a:endParaRPr lang="en-US"/>
          </a:p>
        </p:txBody>
      </p:sp>
    </p:spTree>
    <p:extLst>
      <p:ext uri="{BB962C8B-B14F-4D97-AF65-F5344CB8AC3E}">
        <p14:creationId xmlns:p14="http://schemas.microsoft.com/office/powerpoint/2010/main" val="3910420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40</a:t>
            </a:fld>
            <a:endParaRPr lang="en-US"/>
          </a:p>
        </p:txBody>
      </p:sp>
    </p:spTree>
    <p:extLst>
      <p:ext uri="{BB962C8B-B14F-4D97-AF65-F5344CB8AC3E}">
        <p14:creationId xmlns:p14="http://schemas.microsoft.com/office/powerpoint/2010/main" val="1853506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41</a:t>
            </a:fld>
            <a:endParaRPr lang="en-US"/>
          </a:p>
        </p:txBody>
      </p:sp>
    </p:spTree>
    <p:extLst>
      <p:ext uri="{BB962C8B-B14F-4D97-AF65-F5344CB8AC3E}">
        <p14:creationId xmlns:p14="http://schemas.microsoft.com/office/powerpoint/2010/main" val="4062962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42</a:t>
            </a:fld>
            <a:endParaRPr lang="en-US"/>
          </a:p>
        </p:txBody>
      </p:sp>
    </p:spTree>
    <p:extLst>
      <p:ext uri="{BB962C8B-B14F-4D97-AF65-F5344CB8AC3E}">
        <p14:creationId xmlns:p14="http://schemas.microsoft.com/office/powerpoint/2010/main" val="1425171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43</a:t>
            </a:fld>
            <a:endParaRPr lang="en-US"/>
          </a:p>
        </p:txBody>
      </p:sp>
    </p:spTree>
    <p:extLst>
      <p:ext uri="{BB962C8B-B14F-4D97-AF65-F5344CB8AC3E}">
        <p14:creationId xmlns:p14="http://schemas.microsoft.com/office/powerpoint/2010/main" val="3739961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9385002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smtClean="0"/>
              <a:t>Click to edit Master title style</a:t>
            </a:r>
            <a:endParaRPr lang="en-US"/>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2</a:t>
              </a:r>
              <a:endParaRPr lang="en-US" sz="2800" dirty="0"/>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3</a:t>
              </a:r>
              <a:endParaRPr lang="en-US" sz="2800" dirty="0"/>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4</a:t>
              </a:r>
              <a:endParaRPr lang="en-US" sz="2800" dirty="0"/>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68172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61927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1907327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532143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4055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05953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smtClean="0"/>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smtClean="0">
                <a:solidFill>
                  <a:schemeClr val="bg1"/>
                </a:solidFill>
                <a:latin typeface="+mj-lt"/>
              </a:rPr>
              <a:t>DEMO</a:t>
            </a:r>
            <a:endParaRPr lang="en-US" sz="5400" dirty="0">
              <a:solidFill>
                <a:schemeClr val="bg1"/>
              </a:solidFill>
              <a:latin typeface="+mj-lt"/>
            </a:endParaRPr>
          </a:p>
        </p:txBody>
      </p:sp>
    </p:spTree>
    <p:extLst>
      <p:ext uri="{BB962C8B-B14F-4D97-AF65-F5344CB8AC3E}">
        <p14:creationId xmlns:p14="http://schemas.microsoft.com/office/powerpoint/2010/main" val="2152631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hyperlink" Target="http://aka.ms/ppws"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extBox 3"/>
          <p:cNvSpPr txBox="1"/>
          <p:nvPr userDrawn="1"/>
        </p:nvSpPr>
        <p:spPr>
          <a:xfrm>
            <a:off x="5072323" y="6366475"/>
            <a:ext cx="2047355" cy="369332"/>
          </a:xfrm>
          <a:prstGeom prst="rect">
            <a:avLst/>
          </a:prstGeom>
          <a:noFill/>
        </p:spPr>
        <p:txBody>
          <a:bodyPr wrap="none" rtlCol="0">
            <a:spAutoFit/>
          </a:bodyPr>
          <a:lstStyle/>
          <a:p>
            <a:r>
              <a:rPr lang="en-US" dirty="0" smtClean="0">
                <a:hlinkClick r:id="rId16"/>
              </a:rPr>
              <a:t>http://aka.ms/ppws</a:t>
            </a:r>
            <a:endParaRPr lang="en-US" dirty="0"/>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hyperlink" Target="https://www.nuget.org/packages/WindowsAzure.ServiceBus/" TargetMode="External"/><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hyperlink" Target="http://aka.ms/ehcs" TargetMode="External"/><Relationship Id="rId4" Type="http://schemas.openxmlformats.org/officeDocument/2006/relationships/hyperlink" Target="https://www.nuget.org/packages/Microsoft.Azure.ServiceBus.EventProcessorHost" TargetMode="External"/></Relationships>
</file>

<file path=ppt/slides/_rels/slide10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BretStateham/ParticlePhotonWeatherStation/tree/master/Code/NetClient" TargetMode="External"/><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build.particle.io/"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docs.particle.io/reference/api/" TargetMode="External"/><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ocs.particle.io/reference/cli/" TargetMode="External"/><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ocs.particle.io/guide/getting-started" TargetMode="Externa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raw.githubusercontent.com/BretStateham/ParticlePhotonWeatherStation/master/Code/WebhookAndPhotonCode/webhook.json" TargetMode="External"/><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raw.githubusercontent.com/BretStateham/ParticlePhotonWeatherStation/master/Code/WebhookAndPhotonCode/particlephotonweatherstation.c" TargetMode="External"/><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dashboard.particle.io/user/logs" TargetMode="External"/><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manage.windowsazure.com/"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bretstateham.com/Using-power-bi-at-events" TargetMode="External"/><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azure.microsoft.com/en-us/services/event-hubs/" TargetMode="External"/><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hyperlink" Target="https://azure.microsoft.com/services/stream-analytic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zure.microsoft.com/services/event-hubs/" TargetMode="Externa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hyperlink" Target="https://msdn.microsoft.com/library/azure/dn834998.aspx" TargetMode="External"/><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raw.githubusercontent.com/BretStateham/ParticlePhotonWeatherStation/master/Code/StreamAnalyticsQuery/StreamAnalyticsQuery.txt" TargetMode="External"/><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Azure/Azure-event-hubs" TargetMode="External"/><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hyperlink" Target="https://www.npmjs.com/package/azure-event-hubs" TargetMode="External"/><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raw.githubusercontent.com/BretStateham/ParticlePhotonWeatherStation/master/Code/NodeClient/app.js" TargetMode="External"/><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1 of 6:</a:t>
            </a:r>
            <a:r>
              <a:rPr lang="en-US" dirty="0">
                <a:solidFill>
                  <a:srgbClr val="00AEEF"/>
                </a:solidFill>
              </a:rPr>
              <a:t/>
            </a:r>
            <a:br>
              <a:rPr lang="en-US" dirty="0">
                <a:solidFill>
                  <a:srgbClr val="00AEEF"/>
                </a:solidFill>
              </a:rPr>
            </a:br>
            <a:r>
              <a:rPr lang="en-US" dirty="0">
                <a:solidFill>
                  <a:srgbClr val="00AEEF"/>
                </a:solidFill>
              </a:rPr>
              <a:t>Overview &amp; </a:t>
            </a:r>
            <a:br>
              <a:rPr lang="en-US" dirty="0">
                <a:solidFill>
                  <a:srgbClr val="00AEEF"/>
                </a:solidFill>
              </a:rPr>
            </a:br>
            <a:r>
              <a:rPr lang="en-US" dirty="0">
                <a:solidFill>
                  <a:srgbClr val="00AEEF"/>
                </a:solidFill>
              </a:rPr>
              <a:t>Event Hub </a:t>
            </a:r>
            <a:r>
              <a:rPr lang="en-US" dirty="0" smtClean="0">
                <a:solidFill>
                  <a:srgbClr val="00AEEF"/>
                </a:solidFill>
              </a:rPr>
              <a:t>Setup</a:t>
            </a:r>
            <a:endParaRPr lang="en-US" dirty="0">
              <a:solidFill>
                <a:srgbClr val="00AEEF"/>
              </a:solidFill>
            </a:endParaRPr>
          </a:p>
        </p:txBody>
      </p:sp>
      <p:sp>
        <p:nvSpPr>
          <p:cNvPr id="3"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36131189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275744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279596123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7F7F"/>
                  </a:solidFill>
                </a:endParaRPr>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chemeClr val="bg1">
                      <a:lumMod val="50000"/>
                    </a:schemeClr>
                  </a:solidFill>
                  <a:latin typeface="Segoe UI" panose="020B0502040204020203" pitchFamily="34" charset="0"/>
                  <a:cs typeface="Segoe UI" panose="020B0502040204020203" pitchFamily="34" charset="0"/>
                </a:rPr>
                <a:t>“</a:t>
              </a:r>
              <a:r>
                <a:rPr lang="en-US" sz="1600" b="1" dirty="0" err="1" smtClean="0">
                  <a:solidFill>
                    <a:schemeClr val="bg1">
                      <a:lumMod val="50000"/>
                    </a:schemeClr>
                  </a:solidFill>
                  <a:latin typeface="Segoe UI" panose="020B0502040204020203" pitchFamily="34" charset="0"/>
                  <a:cs typeface="Segoe UI" panose="020B0502040204020203" pitchFamily="34" charset="0"/>
                </a:rPr>
                <a:t>NodeClient</a:t>
              </a:r>
              <a:r>
                <a:rPr lang="en-US" sz="1600" b="1" dirty="0" smtClean="0">
                  <a:solidFill>
                    <a:schemeClr val="bg1">
                      <a:lumMod val="50000"/>
                    </a:schemeClr>
                  </a:solidFill>
                  <a:latin typeface="Segoe UI" panose="020B0502040204020203" pitchFamily="34" charset="0"/>
                  <a:cs typeface="Segoe UI" panose="020B0502040204020203" pitchFamily="34" charset="0"/>
                </a:rPr>
                <a:t>”</a:t>
              </a:r>
              <a:endParaRPr lang="en-US" sz="1600" b="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Node.JS Receiver App</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73" name=".net Receiver App"/>
          <p:cNvGrpSpPr/>
          <p:nvPr/>
        </p:nvGrpSpPr>
        <p:grpSpPr>
          <a:xfrm>
            <a:off x="7177006" y="5441855"/>
            <a:ext cx="4667394" cy="955877"/>
            <a:chOff x="7177006" y="5441855"/>
            <a:chExt cx="4667394" cy="955877"/>
          </a:xfrm>
        </p:grpSpPr>
        <p:sp>
          <p:nvSpPr>
            <p:cNvPr id="74" name="Rectangle 73"/>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5" name="TextBox 74"/>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76" name="Freeform 75"/>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8"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79"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80"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361490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iotde\AppData\Local\Temp\SNAGHTML12b39d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2581" y="1669178"/>
            <a:ext cx="5575977" cy="28751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.NET Event hub client tutorial</a:t>
            </a:r>
            <a:endParaRPr lang="en-US" dirty="0"/>
          </a:p>
        </p:txBody>
      </p:sp>
      <p:sp>
        <p:nvSpPr>
          <p:cNvPr id="4" name="Rectangle 3"/>
          <p:cNvSpPr/>
          <p:nvPr/>
        </p:nvSpPr>
        <p:spPr>
          <a:xfrm>
            <a:off x="822960" y="1669178"/>
            <a:ext cx="4626495" cy="3970318"/>
          </a:xfrm>
          <a:prstGeom prst="rect">
            <a:avLst/>
          </a:prstGeom>
        </p:spPr>
        <p:txBody>
          <a:bodyPr wrap="square">
            <a:spAutoFit/>
          </a:bodyPr>
          <a:lstStyle/>
          <a:p>
            <a:r>
              <a:rPr lang="en-US" sz="2800" dirty="0" smtClean="0"/>
              <a:t>Get started using Event Hubs from C#.  This tutorial helps you create both a sender and a receiver using </a:t>
            </a:r>
            <a:r>
              <a:rPr lang="en-US" sz="2800" dirty="0"/>
              <a:t>the “</a:t>
            </a:r>
            <a:r>
              <a:rPr lang="en-US" sz="2800" dirty="0">
                <a:hlinkClick r:id="rId3"/>
              </a:rPr>
              <a:t>Microsoft Azure Service Bus</a:t>
            </a:r>
            <a:r>
              <a:rPr lang="en-US" sz="2800" dirty="0"/>
              <a:t>” and “</a:t>
            </a:r>
            <a:r>
              <a:rPr lang="en-US" sz="2800" dirty="0">
                <a:hlinkClick r:id="rId4"/>
              </a:rPr>
              <a:t>Microsoft Azure Service Bus Event Hub - </a:t>
            </a:r>
            <a:r>
              <a:rPr lang="en-US" sz="2800" dirty="0" err="1">
                <a:hlinkClick r:id="rId4"/>
              </a:rPr>
              <a:t>EventProcessorHost</a:t>
            </a:r>
            <a:r>
              <a:rPr lang="en-US" sz="2800" dirty="0" smtClean="0"/>
              <a:t>” </a:t>
            </a:r>
            <a:r>
              <a:rPr lang="en-US" sz="2800" dirty="0" err="1" smtClean="0"/>
              <a:t>NuGet</a:t>
            </a:r>
            <a:r>
              <a:rPr lang="en-US" sz="2800" dirty="0" smtClean="0"/>
              <a:t> packages.  </a:t>
            </a:r>
          </a:p>
        </p:txBody>
      </p:sp>
      <p:sp>
        <p:nvSpPr>
          <p:cNvPr id="5" name="Rectangle 4"/>
          <p:cNvSpPr/>
          <p:nvPr/>
        </p:nvSpPr>
        <p:spPr>
          <a:xfrm>
            <a:off x="6670891" y="4897643"/>
            <a:ext cx="3759363" cy="646331"/>
          </a:xfrm>
          <a:prstGeom prst="rect">
            <a:avLst/>
          </a:prstGeom>
        </p:spPr>
        <p:txBody>
          <a:bodyPr wrap="none">
            <a:spAutoFit/>
          </a:bodyPr>
          <a:lstStyle/>
          <a:p>
            <a:pPr algn="ctr"/>
            <a:r>
              <a:rPr lang="en-US" sz="3600" dirty="0" smtClean="0">
                <a:hlinkClick r:id="rId5"/>
              </a:rPr>
              <a:t>http://aka.ms/ehcs</a:t>
            </a:r>
            <a:endParaRPr lang="en-US" sz="3600" dirty="0"/>
          </a:p>
        </p:txBody>
      </p:sp>
    </p:spTree>
    <p:extLst>
      <p:ext uri="{BB962C8B-B14F-4D97-AF65-F5344CB8AC3E}">
        <p14:creationId xmlns:p14="http://schemas.microsoft.com/office/powerpoint/2010/main" val="337953511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storage requirement</a:t>
            </a:r>
            <a:endParaRPr lang="en-US" dirty="0"/>
          </a:p>
        </p:txBody>
      </p:sp>
      <p:sp>
        <p:nvSpPr>
          <p:cNvPr id="3" name="Content Placeholder 2"/>
          <p:cNvSpPr>
            <a:spLocks noGrp="1"/>
          </p:cNvSpPr>
          <p:nvPr>
            <p:ph idx="1"/>
          </p:nvPr>
        </p:nvSpPr>
        <p:spPr>
          <a:xfrm>
            <a:off x="838200" y="1825625"/>
            <a:ext cx="4404360" cy="4351338"/>
          </a:xfrm>
        </p:spPr>
        <p:txBody>
          <a:bodyPr>
            <a:noAutofit/>
          </a:bodyPr>
          <a:lstStyle/>
          <a:p>
            <a:pPr marL="0" indent="0">
              <a:buNone/>
            </a:pPr>
            <a:r>
              <a:rPr lang="en-US" sz="2200" dirty="0" smtClean="0"/>
              <a:t>The Node.js sample app didn’t require an Azure Storage Account.  </a:t>
            </a:r>
            <a:endParaRPr lang="en-US" sz="2200" dirty="0"/>
          </a:p>
          <a:p>
            <a:pPr marL="0" indent="0">
              <a:buNone/>
            </a:pPr>
            <a:r>
              <a:rPr lang="en-US" sz="2200" dirty="0" smtClean="0"/>
              <a:t>The </a:t>
            </a:r>
            <a:r>
              <a:rPr lang="en-US" sz="2200" b="1" dirty="0" smtClean="0"/>
              <a:t>Azure-Event-Hubs</a:t>
            </a:r>
            <a:r>
              <a:rPr lang="en-US" sz="2200" dirty="0" smtClean="0"/>
              <a:t> node client doesn’t have any built-in “</a:t>
            </a:r>
            <a:r>
              <a:rPr lang="en-US" sz="2200" b="1" dirty="0" err="1" smtClean="0"/>
              <a:t>checkpointing</a:t>
            </a:r>
            <a:r>
              <a:rPr lang="en-US" sz="2200" dirty="0" smtClean="0"/>
              <a:t>” that allows clients to pick up where they left off.  </a:t>
            </a:r>
            <a:endParaRPr lang="en-US" sz="2200" dirty="0"/>
          </a:p>
          <a:p>
            <a:pPr marL="0" indent="0">
              <a:buNone/>
            </a:pPr>
            <a:r>
              <a:rPr lang="en-US" sz="2200" dirty="0" smtClean="0"/>
              <a:t>If you want that behavior, you have to implement it yourself.   You could CHOOSE to use Azure Storage as a place to store that checkpoint data, but that is up to you </a:t>
            </a:r>
            <a:endParaRPr lang="en-US" sz="2200" dirty="0"/>
          </a:p>
        </p:txBody>
      </p:sp>
      <p:pic>
        <p:nvPicPr>
          <p:cNvPr id="113" name="Picture 112"/>
          <p:cNvPicPr>
            <a:picLocks noChangeAspect="1"/>
          </p:cNvPicPr>
          <p:nvPr/>
        </p:nvPicPr>
        <p:blipFill>
          <a:blip r:embed="rId2"/>
          <a:stretch>
            <a:fillRect/>
          </a:stretch>
        </p:blipFill>
        <p:spPr>
          <a:xfrm>
            <a:off x="5358416" y="1825625"/>
            <a:ext cx="5980143" cy="3030855"/>
          </a:xfrm>
          <a:prstGeom prst="rect">
            <a:avLst/>
          </a:prstGeom>
        </p:spPr>
      </p:pic>
    </p:spTree>
    <p:extLst>
      <p:ext uri="{BB962C8B-B14F-4D97-AF65-F5344CB8AC3E}">
        <p14:creationId xmlns:p14="http://schemas.microsoft.com/office/powerpoint/2010/main" val="10948197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58415" y="1825625"/>
            <a:ext cx="5980143" cy="3030855"/>
          </a:xfrm>
          <a:prstGeom prst="rect">
            <a:avLst/>
          </a:prstGeom>
        </p:spPr>
      </p:pic>
      <p:sp>
        <p:nvSpPr>
          <p:cNvPr id="2" name="Title 1"/>
          <p:cNvSpPr>
            <a:spLocks noGrp="1"/>
          </p:cNvSpPr>
          <p:nvPr>
            <p:ph type="title"/>
          </p:nvPr>
        </p:nvSpPr>
        <p:spPr/>
        <p:txBody>
          <a:bodyPr/>
          <a:lstStyle/>
          <a:p>
            <a:r>
              <a:rPr lang="en-US" dirty="0" smtClean="0"/>
              <a:t>Azure storage requirement</a:t>
            </a:r>
            <a:endParaRPr lang="en-US" dirty="0"/>
          </a:p>
        </p:txBody>
      </p:sp>
      <p:sp>
        <p:nvSpPr>
          <p:cNvPr id="3" name="Content Placeholder 2"/>
          <p:cNvSpPr>
            <a:spLocks noGrp="1"/>
          </p:cNvSpPr>
          <p:nvPr>
            <p:ph idx="1"/>
          </p:nvPr>
        </p:nvSpPr>
        <p:spPr>
          <a:xfrm>
            <a:off x="838200" y="1825625"/>
            <a:ext cx="4404360" cy="4351338"/>
          </a:xfrm>
        </p:spPr>
        <p:txBody>
          <a:bodyPr>
            <a:noAutofit/>
          </a:bodyPr>
          <a:lstStyle/>
          <a:p>
            <a:pPr marL="0" indent="0">
              <a:buNone/>
            </a:pPr>
            <a:r>
              <a:rPr lang="en-US" sz="2200" dirty="0" smtClean="0"/>
              <a:t>The </a:t>
            </a:r>
            <a:r>
              <a:rPr lang="en-US" sz="2200" b="1" dirty="0" err="1" smtClean="0"/>
              <a:t>EventProcessHost</a:t>
            </a:r>
            <a:r>
              <a:rPr lang="en-US" sz="2200" dirty="0" smtClean="0"/>
              <a:t> class provided by Microsoft for .NET clients though DOES have built-in </a:t>
            </a:r>
            <a:r>
              <a:rPr lang="en-US" sz="2200" b="1" dirty="0" err="1" smtClean="0"/>
              <a:t>checkpointing</a:t>
            </a:r>
            <a:r>
              <a:rPr lang="en-US" sz="2200" dirty="0" smtClean="0"/>
              <a:t>, and it REQUIRES an Azure Storage account to store that checkpoint data in.  </a:t>
            </a:r>
          </a:p>
          <a:p>
            <a:pPr marL="0" indent="0">
              <a:buNone/>
            </a:pPr>
            <a:r>
              <a:rPr lang="en-US" sz="2200" dirty="0" smtClean="0"/>
              <a:t>If you prefer to not use Azure Storage you will need to implement your own .NET client using the Azure Service Bus or AMQP </a:t>
            </a:r>
            <a:r>
              <a:rPr lang="en-US" sz="2200" dirty="0" err="1" smtClean="0"/>
              <a:t>apis</a:t>
            </a:r>
            <a:r>
              <a:rPr lang="en-US" sz="2200" dirty="0" smtClean="0"/>
              <a:t>.  </a:t>
            </a:r>
            <a:endParaRPr lang="en-US" sz="2200" dirty="0"/>
          </a:p>
        </p:txBody>
      </p:sp>
    </p:spTree>
    <p:extLst>
      <p:ext uri="{BB962C8B-B14F-4D97-AF65-F5344CB8AC3E}">
        <p14:creationId xmlns:p14="http://schemas.microsoft.com/office/powerpoint/2010/main" val="163565548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C:\Users\iotde\AppData\Local\Temp\SNAGHTML59599c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31" y="1675448"/>
            <a:ext cx="11031935" cy="418294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822960" y="349885"/>
            <a:ext cx="11369040" cy="1325563"/>
          </a:xfrm>
        </p:spPr>
        <p:txBody>
          <a:bodyPr/>
          <a:lstStyle/>
          <a:p>
            <a:r>
              <a:rPr lang="en-US" dirty="0" err="1"/>
              <a:t>Groking</a:t>
            </a:r>
            <a:r>
              <a:rPr lang="en-US" dirty="0"/>
              <a:t> the </a:t>
            </a:r>
            <a:r>
              <a:rPr lang="en-US" dirty="0" smtClean="0"/>
              <a:t>.NET CODE</a:t>
            </a:r>
            <a:endParaRPr lang="en-US" dirty="0"/>
          </a:p>
        </p:txBody>
      </p:sp>
      <p:sp>
        <p:nvSpPr>
          <p:cNvPr id="9" name="Rounded Rectangle 8"/>
          <p:cNvSpPr/>
          <p:nvPr/>
        </p:nvSpPr>
        <p:spPr>
          <a:xfrm>
            <a:off x="2341338" y="3535549"/>
            <a:ext cx="4181381"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7933" y="5894507"/>
            <a:ext cx="11031935" cy="307777"/>
          </a:xfrm>
          <a:prstGeom prst="rect">
            <a:avLst/>
          </a:prstGeom>
        </p:spPr>
        <p:txBody>
          <a:bodyPr wrap="square">
            <a:spAutoFit/>
          </a:bodyPr>
          <a:lstStyle/>
          <a:p>
            <a:pPr algn="ctr"/>
            <a:r>
              <a:rPr lang="en-US" sz="1400" dirty="0">
                <a:hlinkClick r:id="rId3"/>
              </a:rPr>
              <a:t>https://github.com/BretStateham/ParticlePhotonWeatherStation/tree/master/Code/NetClient</a:t>
            </a:r>
            <a:endParaRPr lang="en-US" sz="1400" dirty="0"/>
          </a:p>
        </p:txBody>
      </p:sp>
    </p:spTree>
    <p:extLst>
      <p:ext uri="{BB962C8B-B14F-4D97-AF65-F5344CB8AC3E}">
        <p14:creationId xmlns:p14="http://schemas.microsoft.com/office/powerpoint/2010/main" val="186727597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Groking</a:t>
            </a:r>
            <a:r>
              <a:rPr lang="en-US" dirty="0" smtClean="0"/>
              <a:t> the </a:t>
            </a:r>
            <a:r>
              <a:rPr lang="en-US" dirty="0" err="1" smtClean="0"/>
              <a:t>.net</a:t>
            </a:r>
            <a:r>
              <a:rPr lang="en-US" dirty="0" smtClean="0"/>
              <a:t> code</a:t>
            </a:r>
            <a:endParaRPr lang="en-US" dirty="0"/>
          </a:p>
        </p:txBody>
      </p:sp>
      <p:sp>
        <p:nvSpPr>
          <p:cNvPr id="3" name="Content Placeholder 2"/>
          <p:cNvSpPr>
            <a:spLocks noGrp="1"/>
          </p:cNvSpPr>
          <p:nvPr>
            <p:ph idx="1"/>
          </p:nvPr>
        </p:nvSpPr>
        <p:spPr>
          <a:xfrm>
            <a:off x="838200" y="1825625"/>
            <a:ext cx="5238509" cy="4351338"/>
          </a:xfrm>
        </p:spPr>
        <p:txBody>
          <a:bodyPr>
            <a:noAutofit/>
          </a:bodyPr>
          <a:lstStyle/>
          <a:p>
            <a:pPr marL="0" indent="0">
              <a:buNone/>
            </a:pPr>
            <a:r>
              <a:rPr lang="en-US" sz="2200" b="1" dirty="0" err="1" smtClean="0"/>
              <a:t>Message.cs</a:t>
            </a:r>
            <a:r>
              <a:rPr lang="en-US" sz="2200" dirty="0" smtClean="0"/>
              <a:t> defines the data structure.  Each message from our Photon (via the Particle Cloud and the Event Hub) will end up in one of these. </a:t>
            </a:r>
          </a:p>
          <a:p>
            <a:pPr marL="0" indent="0">
              <a:buNone/>
            </a:pPr>
            <a:r>
              <a:rPr lang="en-US" sz="2200" b="1" dirty="0" err="1" smtClean="0"/>
              <a:t>SimpleEventProcessor.cs</a:t>
            </a:r>
            <a:r>
              <a:rPr lang="en-US" sz="2200" dirty="0" smtClean="0"/>
              <a:t> handles the opening and closing of an Event Hub partition, and the de-serializing of received messages into Message instances</a:t>
            </a:r>
          </a:p>
          <a:p>
            <a:pPr marL="0" indent="0">
              <a:buNone/>
            </a:pPr>
            <a:r>
              <a:rPr lang="en-US" sz="2200" b="1" dirty="0" err="1" smtClean="0"/>
              <a:t>Program.cs</a:t>
            </a:r>
            <a:r>
              <a:rPr lang="en-US" sz="2200" dirty="0" smtClean="0"/>
              <a:t> is the main console app program.  It initializes the </a:t>
            </a:r>
            <a:r>
              <a:rPr lang="en-US" sz="2200" dirty="0" err="1" smtClean="0"/>
              <a:t>EventProcessorHost</a:t>
            </a:r>
            <a:r>
              <a:rPr lang="en-US" sz="2200" dirty="0" smtClean="0"/>
              <a:t> with the Event Hub and Storage Account settings and kicks off the receiving of messages.</a:t>
            </a:r>
            <a:endParaRPr lang="en-US" sz="2200" dirty="0"/>
          </a:p>
        </p:txBody>
      </p:sp>
      <p:pic>
        <p:nvPicPr>
          <p:cNvPr id="5" name="Picture 4"/>
          <p:cNvPicPr>
            <a:picLocks noChangeAspect="1"/>
          </p:cNvPicPr>
          <p:nvPr/>
        </p:nvPicPr>
        <p:blipFill>
          <a:blip r:embed="rId2"/>
          <a:stretch>
            <a:fillRect/>
          </a:stretch>
        </p:blipFill>
        <p:spPr>
          <a:xfrm>
            <a:off x="6997205" y="1825625"/>
            <a:ext cx="4341356" cy="4351337"/>
          </a:xfrm>
          <a:prstGeom prst="rect">
            <a:avLst/>
          </a:prstGeom>
        </p:spPr>
      </p:pic>
      <p:sp>
        <p:nvSpPr>
          <p:cNvPr id="6" name="Message.cs Arrow"/>
          <p:cNvSpPr/>
          <p:nvPr/>
        </p:nvSpPr>
        <p:spPr>
          <a:xfrm>
            <a:off x="6470248" y="4016415"/>
            <a:ext cx="821803" cy="0"/>
          </a:xfrm>
          <a:custGeom>
            <a:avLst/>
            <a:gdLst>
              <a:gd name="connsiteX0" fmla="*/ 0 w 821803"/>
              <a:gd name="connsiteY0" fmla="*/ 0 h 0"/>
              <a:gd name="connsiteX1" fmla="*/ 821803 w 821803"/>
              <a:gd name="connsiteY1" fmla="*/ 0 h 0"/>
            </a:gdLst>
            <a:ahLst/>
            <a:cxnLst>
              <a:cxn ang="0">
                <a:pos x="connsiteX0" y="connsiteY0"/>
              </a:cxn>
              <a:cxn ang="0">
                <a:pos x="connsiteX1" y="connsiteY1"/>
              </a:cxn>
            </a:cxnLst>
            <a:rect l="l" t="t" r="r" b="b"/>
            <a:pathLst>
              <a:path w="821803">
                <a:moveTo>
                  <a:pt x="0" y="0"/>
                </a:moveTo>
                <a:lnTo>
                  <a:pt x="821803" y="0"/>
                </a:ln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impleEventProcessor.cs Arrow"/>
          <p:cNvSpPr/>
          <p:nvPr/>
        </p:nvSpPr>
        <p:spPr>
          <a:xfrm>
            <a:off x="6470248" y="4699321"/>
            <a:ext cx="821803" cy="0"/>
          </a:xfrm>
          <a:custGeom>
            <a:avLst/>
            <a:gdLst>
              <a:gd name="connsiteX0" fmla="*/ 0 w 821803"/>
              <a:gd name="connsiteY0" fmla="*/ 0 h 0"/>
              <a:gd name="connsiteX1" fmla="*/ 821803 w 821803"/>
              <a:gd name="connsiteY1" fmla="*/ 0 h 0"/>
            </a:gdLst>
            <a:ahLst/>
            <a:cxnLst>
              <a:cxn ang="0">
                <a:pos x="connsiteX0" y="connsiteY0"/>
              </a:cxn>
              <a:cxn ang="0">
                <a:pos x="connsiteX1" y="connsiteY1"/>
              </a:cxn>
            </a:cxnLst>
            <a:rect l="l" t="t" r="r" b="b"/>
            <a:pathLst>
              <a:path w="821803">
                <a:moveTo>
                  <a:pt x="0" y="0"/>
                </a:moveTo>
                <a:lnTo>
                  <a:pt x="821803" y="0"/>
                </a:ln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rogram.cs Arrow"/>
          <p:cNvSpPr/>
          <p:nvPr/>
        </p:nvSpPr>
        <p:spPr>
          <a:xfrm>
            <a:off x="6470248" y="4490977"/>
            <a:ext cx="821803" cy="0"/>
          </a:xfrm>
          <a:custGeom>
            <a:avLst/>
            <a:gdLst>
              <a:gd name="connsiteX0" fmla="*/ 0 w 821803"/>
              <a:gd name="connsiteY0" fmla="*/ 0 h 0"/>
              <a:gd name="connsiteX1" fmla="*/ 821803 w 821803"/>
              <a:gd name="connsiteY1" fmla="*/ 0 h 0"/>
            </a:gdLst>
            <a:ahLst/>
            <a:cxnLst>
              <a:cxn ang="0">
                <a:pos x="connsiteX0" y="connsiteY0"/>
              </a:cxn>
              <a:cxn ang="0">
                <a:pos x="connsiteX1" y="connsiteY1"/>
              </a:cxn>
            </a:cxnLst>
            <a:rect l="l" t="t" r="r" b="b"/>
            <a:pathLst>
              <a:path w="821803">
                <a:moveTo>
                  <a:pt x="0" y="0"/>
                </a:moveTo>
                <a:lnTo>
                  <a:pt x="821803" y="0"/>
                </a:ln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853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P spid="9" grpId="1" animBg="1"/>
      <p:bldP spid="10"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5"/>
            <a:ext cx="10515600" cy="1325563"/>
          </a:xfrm>
        </p:spPr>
        <p:txBody>
          <a:bodyPr/>
          <a:lstStyle/>
          <a:p>
            <a:r>
              <a:rPr lang="en-US" dirty="0" err="1" smtClean="0"/>
              <a:t>Groking</a:t>
            </a:r>
            <a:r>
              <a:rPr lang="en-US" dirty="0" smtClean="0"/>
              <a:t> the </a:t>
            </a:r>
            <a:r>
              <a:rPr lang="en-US" dirty="0" err="1" smtClean="0"/>
              <a:t>.nET</a:t>
            </a:r>
            <a:r>
              <a:rPr lang="en-US" dirty="0" smtClean="0"/>
              <a:t> code -  </a:t>
            </a:r>
            <a:r>
              <a:rPr lang="en-US" dirty="0" err="1" smtClean="0"/>
              <a:t>Message.cs</a:t>
            </a:r>
            <a:endParaRPr lang="en-US" dirty="0"/>
          </a:p>
        </p:txBody>
      </p:sp>
      <p:sp>
        <p:nvSpPr>
          <p:cNvPr id="5" name="Rectangle 4"/>
          <p:cNvSpPr/>
          <p:nvPr/>
        </p:nvSpPr>
        <p:spPr>
          <a:xfrm>
            <a:off x="838200" y="1368425"/>
            <a:ext cx="6096000" cy="5078313"/>
          </a:xfrm>
          <a:prstGeom prst="rect">
            <a:avLst/>
          </a:prstGeom>
        </p:spPr>
        <p:txBody>
          <a:bodyPr>
            <a:spAutoFit/>
          </a:bodyPr>
          <a:lstStyle/>
          <a:p>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class</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Message</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r>
              <a:rPr lang="en-US" sz="1200" dirty="0" smtClean="0">
                <a:solidFill>
                  <a:srgbClr val="008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...snip...</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r>
              <a:rPr lang="en-US" sz="1200" dirty="0" smtClean="0">
                <a:solidFill>
                  <a:srgbClr val="0000FF"/>
                </a:solidFill>
                <a:highlight>
                  <a:srgbClr val="FFFFFF"/>
                </a:highlight>
                <a:latin typeface="Consolas" panose="020B0609020204030204" pitchFamily="49" charset="0"/>
              </a:rPr>
              <a:t>  private</a:t>
            </a:r>
            <a:r>
              <a:rPr lang="en-US" sz="1200" dirty="0" smtClean="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string</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unitOfMeasure</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string</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UnitOfMeasure</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get</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return</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unitOfMeasure</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set</a:t>
            </a:r>
            <a:r>
              <a:rPr lang="en-US" sz="1200" dirty="0">
                <a:solidFill>
                  <a:srgbClr val="000000"/>
                </a:solidFill>
                <a:highlight>
                  <a:srgbClr val="FFFFFF"/>
                </a:highlight>
                <a:latin typeface="Consolas" panose="020B0609020204030204" pitchFamily="49" charset="0"/>
              </a:rPr>
              <a:t> { </a:t>
            </a:r>
            <a:r>
              <a:rPr lang="en-US" sz="1200" dirty="0" err="1">
                <a:solidFill>
                  <a:srgbClr val="000000"/>
                </a:solidFill>
                <a:highlight>
                  <a:srgbClr val="FFFFFF"/>
                </a:highlight>
                <a:latin typeface="Consolas" panose="020B0609020204030204" pitchFamily="49" charset="0"/>
              </a:rPr>
              <a:t>unitOfMeasure</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value</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p>
          <a:p>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private</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string</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measureName</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string</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MeasureName</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get</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return</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measureName</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set</a:t>
            </a:r>
            <a:r>
              <a:rPr lang="en-US" sz="1200" dirty="0">
                <a:solidFill>
                  <a:srgbClr val="000000"/>
                </a:solidFill>
                <a:highlight>
                  <a:srgbClr val="FFFFFF"/>
                </a:highlight>
                <a:latin typeface="Consolas" panose="020B0609020204030204" pitchFamily="49" charset="0"/>
              </a:rPr>
              <a:t> { </a:t>
            </a:r>
            <a:r>
              <a:rPr lang="en-US" sz="1200" dirty="0" err="1">
                <a:solidFill>
                  <a:srgbClr val="000000"/>
                </a:solidFill>
                <a:highlight>
                  <a:srgbClr val="FFFFFF"/>
                </a:highlight>
                <a:latin typeface="Consolas" panose="020B0609020204030204" pitchFamily="49" charset="0"/>
              </a:rPr>
              <a:t>measureName</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value</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p>
          <a:p>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private</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float</a:t>
            </a:r>
            <a:r>
              <a:rPr lang="en-US" sz="1200" dirty="0">
                <a:solidFill>
                  <a:srgbClr val="000000"/>
                </a:solidFill>
                <a:highlight>
                  <a:srgbClr val="FFFFFF"/>
                </a:highlight>
                <a:latin typeface="Consolas" panose="020B0609020204030204" pitchFamily="49" charset="0"/>
              </a:rPr>
              <a:t> value;</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float</a:t>
            </a:r>
            <a:r>
              <a:rPr lang="en-US" sz="1200" dirty="0">
                <a:solidFill>
                  <a:srgbClr val="000000"/>
                </a:solidFill>
                <a:highlight>
                  <a:srgbClr val="FFFFFF"/>
                </a:highlight>
                <a:latin typeface="Consolas" panose="020B0609020204030204" pitchFamily="49" charset="0"/>
              </a:rPr>
              <a:t> Value</a:t>
            </a: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get</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return</a:t>
            </a:r>
            <a:r>
              <a:rPr lang="en-US" sz="1200" dirty="0">
                <a:solidFill>
                  <a:srgbClr val="000000"/>
                </a:solidFill>
                <a:highlight>
                  <a:srgbClr val="FFFFFF"/>
                </a:highlight>
                <a:latin typeface="Consolas" panose="020B0609020204030204" pitchFamily="49" charset="0"/>
              </a:rPr>
              <a:t> value;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set</a:t>
            </a:r>
            <a:r>
              <a:rPr lang="en-US" sz="1200" dirty="0">
                <a:solidFill>
                  <a:srgbClr val="000000"/>
                </a:solidFill>
                <a:highlight>
                  <a:srgbClr val="FFFFFF"/>
                </a:highlight>
                <a:latin typeface="Consolas" panose="020B0609020204030204" pitchFamily="49" charset="0"/>
              </a:rPr>
              <a:t> { </a:t>
            </a:r>
            <a:r>
              <a:rPr lang="en-US" sz="1200" dirty="0" err="1">
                <a:solidFill>
                  <a:srgbClr val="0000FF"/>
                </a:solidFill>
                <a:highlight>
                  <a:srgbClr val="FFFFFF"/>
                </a:highlight>
                <a:latin typeface="Consolas" panose="020B0609020204030204" pitchFamily="49" charset="0"/>
              </a:rPr>
              <a:t>this</a:t>
            </a:r>
            <a:r>
              <a:rPr lang="en-US" sz="1200" dirty="0" err="1">
                <a:solidFill>
                  <a:srgbClr val="000000"/>
                </a:solidFill>
                <a:highlight>
                  <a:srgbClr val="FFFFFF"/>
                </a:highlight>
                <a:latin typeface="Consolas" panose="020B0609020204030204" pitchFamily="49" charset="0"/>
              </a:rPr>
              <a:t>.value</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value</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p>
          <a:p>
            <a:endParaRPr lang="en-US" sz="1200" dirty="0">
              <a:solidFill>
                <a:srgbClr val="000000"/>
              </a:solidFill>
              <a:highlight>
                <a:srgbClr val="FFFFFF"/>
              </a:highlight>
              <a:latin typeface="Consolas" panose="020B0609020204030204" pitchFamily="49" charset="0"/>
            </a:endParaRPr>
          </a:p>
          <a:p>
            <a:r>
              <a:rPr lang="en-US" sz="1200" dirty="0" smtClean="0">
                <a:solidFill>
                  <a:srgbClr val="008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 ...snip...</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p:txBody>
      </p:sp>
      <p:sp>
        <p:nvSpPr>
          <p:cNvPr id="6" name="TextBox 5"/>
          <p:cNvSpPr txBox="1"/>
          <p:nvPr/>
        </p:nvSpPr>
        <p:spPr>
          <a:xfrm>
            <a:off x="4765040" y="1713200"/>
            <a:ext cx="7071360" cy="3449360"/>
          </a:xfrm>
          <a:prstGeom prst="roundRect">
            <a:avLst>
              <a:gd name="adj" fmla="val 2670"/>
            </a:avLst>
          </a:prstGeom>
          <a:noFill/>
          <a:ln w="76200">
            <a:solidFill>
              <a:schemeClr val="accent2"/>
            </a:solidFill>
          </a:ln>
        </p:spPr>
        <p:txBody>
          <a:bodyPr wrap="square" rtlCol="0">
            <a:spAutoFit/>
          </a:bodyPr>
          <a:lstStyle/>
          <a:p>
            <a:r>
              <a:rPr lang="en-US" sz="2400" dirty="0" smtClean="0"/>
              <a:t>The “</a:t>
            </a:r>
            <a:r>
              <a:rPr lang="en-US" sz="2400" dirty="0">
                <a:solidFill>
                  <a:srgbClr val="2B91AF"/>
                </a:solidFill>
                <a:highlight>
                  <a:srgbClr val="FFFFFF"/>
                </a:highlight>
                <a:latin typeface="Consolas" panose="020B0609020204030204" pitchFamily="49" charset="0"/>
              </a:rPr>
              <a:t>Message</a:t>
            </a:r>
            <a:r>
              <a:rPr lang="en-US" sz="2400" dirty="0" smtClean="0"/>
              <a:t>” class is used to de-serialize the JSON data received from the event hub.  </a:t>
            </a:r>
          </a:p>
          <a:p>
            <a:endParaRPr lang="en-US" sz="2400" dirty="0"/>
          </a:p>
          <a:p>
            <a:r>
              <a:rPr lang="en-US" sz="2400" dirty="0" smtClean="0"/>
              <a:t>The various properties we published from the Photon via the Particle Cloud, like “</a:t>
            </a:r>
            <a:r>
              <a:rPr lang="en-US" sz="2400" b="1" dirty="0" err="1" smtClean="0">
                <a:latin typeface="Consolas" panose="020B0609020204030204" pitchFamily="49" charset="0"/>
              </a:rPr>
              <a:t>measurename</a:t>
            </a:r>
            <a:r>
              <a:rPr lang="en-US" sz="2400" dirty="0" smtClean="0"/>
              <a:t>”, “</a:t>
            </a:r>
            <a:r>
              <a:rPr lang="en-US" sz="2400" b="1" dirty="0" err="1">
                <a:latin typeface="Consolas" panose="020B0609020204030204" pitchFamily="49" charset="0"/>
              </a:rPr>
              <a:t>unitofmeasure</a:t>
            </a:r>
            <a:r>
              <a:rPr lang="en-US" sz="2400" dirty="0" smtClean="0"/>
              <a:t>”, “</a:t>
            </a:r>
            <a:r>
              <a:rPr lang="en-US" sz="2400" b="1" dirty="0" smtClean="0">
                <a:latin typeface="Consolas" panose="020B0609020204030204" pitchFamily="49" charset="0"/>
              </a:rPr>
              <a:t>value</a:t>
            </a:r>
            <a:r>
              <a:rPr lang="en-US" sz="2400" dirty="0" smtClean="0"/>
              <a:t>”, etc. get de-serialized into this strongly typed object for easy use.  </a:t>
            </a:r>
          </a:p>
          <a:p>
            <a:endParaRPr lang="en-US" sz="2400" dirty="0"/>
          </a:p>
          <a:p>
            <a:r>
              <a:rPr lang="en-US" sz="2400" dirty="0" smtClean="0"/>
              <a:t>Cool, eh!?</a:t>
            </a:r>
            <a:endParaRPr lang="en-US" sz="2400" dirty="0"/>
          </a:p>
        </p:txBody>
      </p:sp>
    </p:spTree>
    <p:extLst>
      <p:ext uri="{BB962C8B-B14F-4D97-AF65-F5344CB8AC3E}">
        <p14:creationId xmlns:p14="http://schemas.microsoft.com/office/powerpoint/2010/main" val="395123162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4"/>
            <a:ext cx="10515600" cy="1325563"/>
          </a:xfrm>
        </p:spPr>
        <p:txBody>
          <a:bodyPr/>
          <a:lstStyle/>
          <a:p>
            <a:r>
              <a:rPr lang="en-US" dirty="0" err="1" smtClean="0"/>
              <a:t>Groking</a:t>
            </a:r>
            <a:r>
              <a:rPr lang="en-US" dirty="0" smtClean="0"/>
              <a:t> the </a:t>
            </a:r>
            <a:r>
              <a:rPr lang="en-US" dirty="0" err="1" smtClean="0"/>
              <a:t>.nET</a:t>
            </a:r>
            <a:r>
              <a:rPr lang="en-US" dirty="0" smtClean="0"/>
              <a:t> code </a:t>
            </a:r>
            <a:r>
              <a:rPr lang="en-US" dirty="0"/>
              <a:t>-  </a:t>
            </a:r>
            <a:r>
              <a:rPr lang="en-US" dirty="0" err="1"/>
              <a:t>SimpleEventProcessor.cs</a:t>
            </a:r>
            <a:endParaRPr lang="en-US" dirty="0"/>
          </a:p>
        </p:txBody>
      </p:sp>
      <p:sp>
        <p:nvSpPr>
          <p:cNvPr id="4" name="Rectangle 3"/>
          <p:cNvSpPr/>
          <p:nvPr/>
        </p:nvSpPr>
        <p:spPr>
          <a:xfrm>
            <a:off x="822960" y="1825625"/>
            <a:ext cx="11369040" cy="3970318"/>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class</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SimpleEventProcessor</a:t>
            </a:r>
            <a:r>
              <a:rPr lang="en-US" dirty="0">
                <a:solidFill>
                  <a:srgbClr val="000000"/>
                </a:solidFill>
                <a:highlight>
                  <a:srgbClr val="FFFFFF"/>
                </a:highlight>
                <a:latin typeface="Consolas" panose="020B0609020204030204" pitchFamily="49" charset="0"/>
              </a:rPr>
              <a:t> : </a:t>
            </a:r>
            <a:r>
              <a:rPr lang="en-US" dirty="0" err="1">
                <a:solidFill>
                  <a:srgbClr val="2B91AF"/>
                </a:solidFill>
                <a:highlight>
                  <a:srgbClr val="FFFFFF"/>
                </a:highlight>
                <a:latin typeface="Consolas" panose="020B0609020204030204" pitchFamily="49" charset="0"/>
              </a:rPr>
              <a:t>IEventProcessor</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Stopwatch</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checkpointStopwatch</a:t>
            </a:r>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 public</a:t>
            </a:r>
            <a:r>
              <a:rPr lang="en-US" dirty="0" smtClean="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OpenAsync</a:t>
            </a:r>
            <a:r>
              <a:rPr lang="en-US" dirty="0">
                <a:solidFill>
                  <a:srgbClr val="000000"/>
                </a:solidFill>
                <a:highlight>
                  <a:srgbClr val="FFFFFF"/>
                </a:highlight>
                <a:latin typeface="Consolas" panose="020B0609020204030204" pitchFamily="49" charset="0"/>
              </a:rPr>
              <a:t>(</a:t>
            </a:r>
            <a:r>
              <a:rPr lang="en-US" dirty="0" err="1">
                <a:solidFill>
                  <a:srgbClr val="2B91AF"/>
                </a:solidFill>
                <a:highlight>
                  <a:srgbClr val="FFFFFF"/>
                </a:highlight>
                <a:latin typeface="Consolas" panose="020B0609020204030204" pitchFamily="49" charset="0"/>
              </a:rPr>
              <a:t>PartitionContext</a:t>
            </a:r>
            <a:r>
              <a:rPr lang="en-US" dirty="0">
                <a:solidFill>
                  <a:srgbClr val="000000"/>
                </a:solidFill>
                <a:highlight>
                  <a:srgbClr val="FFFFFF"/>
                </a:highlight>
                <a:latin typeface="Consolas" panose="020B0609020204030204" pitchFamily="49" charset="0"/>
              </a:rPr>
              <a:t> context)</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Console</a:t>
            </a:r>
            <a:r>
              <a:rPr lang="en-US" dirty="0" err="1">
                <a:solidFill>
                  <a:srgbClr val="000000"/>
                </a:solidFill>
                <a:highlight>
                  <a:srgbClr val="FFFFFF"/>
                </a:highlight>
                <a:latin typeface="Consolas" panose="020B0609020204030204" pitchFamily="49" charset="0"/>
              </a:rPr>
              <a:t>.WriteLine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SimpleEventProcessor</a:t>
            </a:r>
            <a:r>
              <a:rPr lang="en-US" dirty="0">
                <a:solidFill>
                  <a:srgbClr val="A31515"/>
                </a:solidFill>
                <a:highlight>
                  <a:srgbClr val="FFFFFF"/>
                </a:highlight>
                <a:latin typeface="Consolas" panose="020B0609020204030204" pitchFamily="49" charset="0"/>
              </a:rPr>
              <a:t> initialized. Partition: '{0}', Offset: '{1}'"</a:t>
            </a:r>
            <a:r>
              <a:rPr lang="en-US" dirty="0">
                <a:solidFill>
                  <a:srgbClr val="000000"/>
                </a:solidFill>
                <a:highlight>
                  <a:srgbClr val="FFFFFF"/>
                </a:highlight>
                <a:latin typeface="Consolas" panose="020B0609020204030204" pitchFamily="49" charset="0"/>
              </a:rPr>
              <a:t>,</a:t>
            </a:r>
            <a:br>
              <a:rPr lang="en-US" dirty="0">
                <a:solidFill>
                  <a:srgbClr val="000000"/>
                </a:solidFill>
                <a:highlight>
                  <a:srgbClr val="FFFFFF"/>
                </a:highlight>
                <a:latin typeface="Consolas" panose="020B0609020204030204" pitchFamily="49" charset="0"/>
              </a:rPr>
            </a:b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context.Lease.PartitionId</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context.Lease.Offset</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checkpointStopwatch</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new</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Stopwatch</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checkpointStopwatch.Start</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Task</a:t>
            </a:r>
            <a:r>
              <a:rPr lang="en-US" dirty="0" err="1">
                <a:solidFill>
                  <a:srgbClr val="000000"/>
                </a:solidFill>
                <a:highlight>
                  <a:srgbClr val="FFFFFF"/>
                </a:highlight>
                <a:latin typeface="Consolas" panose="020B0609020204030204" pitchFamily="49" charset="0"/>
              </a:rPr>
              <a:t>.FromResult</a:t>
            </a:r>
            <a:r>
              <a:rPr lang="en-US" dirty="0">
                <a:solidFill>
                  <a:srgbClr val="000000"/>
                </a:solidFill>
                <a:highlight>
                  <a:srgbClr val="FFFFFF"/>
                </a:highlight>
                <a:latin typeface="Consolas" panose="020B0609020204030204" pitchFamily="49" charset="0"/>
              </a:rPr>
              <a:t>&lt;</a:t>
            </a:r>
            <a:r>
              <a:rPr lang="en-US" dirty="0">
                <a:solidFill>
                  <a:srgbClr val="0000FF"/>
                </a:solidFill>
                <a:highlight>
                  <a:srgbClr val="FFFFFF"/>
                </a:highlight>
                <a:latin typeface="Consolas" panose="020B0609020204030204" pitchFamily="49" charset="0"/>
              </a:rPr>
              <a:t>object</a:t>
            </a:r>
            <a:r>
              <a:rPr lang="en-US" dirty="0">
                <a:solidFill>
                  <a:srgbClr val="000000"/>
                </a:solidFill>
                <a:highlight>
                  <a:srgbClr val="FFFFFF"/>
                </a:highlight>
                <a:latin typeface="Consolas" panose="020B0609020204030204" pitchFamily="49" charset="0"/>
              </a:rPr>
              <a:t>&gt;(</a:t>
            </a:r>
            <a:r>
              <a:rPr lang="en-US" dirty="0">
                <a:solidFill>
                  <a:srgbClr val="0000FF"/>
                </a:solidFill>
                <a:highlight>
                  <a:srgbClr val="FFFFFF"/>
                </a:highlight>
                <a:latin typeface="Consolas" panose="020B0609020204030204" pitchFamily="49" charset="0"/>
              </a:rPr>
              <a:t>null</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p>
        </p:txBody>
      </p:sp>
      <p:sp>
        <p:nvSpPr>
          <p:cNvPr id="5" name="Rounded Rectangle 4"/>
          <p:cNvSpPr/>
          <p:nvPr/>
        </p:nvSpPr>
        <p:spPr>
          <a:xfrm>
            <a:off x="731520" y="1724627"/>
            <a:ext cx="10607040" cy="810229"/>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31520" y="2534857"/>
            <a:ext cx="10607040" cy="601882"/>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1520" y="3136738"/>
            <a:ext cx="10607040" cy="2936203"/>
          </a:xfrm>
          <a:prstGeom prst="roundRect">
            <a:avLst>
              <a:gd name="adj" fmla="val 6418"/>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969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1"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4"/>
            <a:ext cx="10515600" cy="1325563"/>
          </a:xfrm>
        </p:spPr>
        <p:txBody>
          <a:bodyPr/>
          <a:lstStyle/>
          <a:p>
            <a:r>
              <a:rPr lang="en-US" dirty="0" err="1" smtClean="0"/>
              <a:t>Groking</a:t>
            </a:r>
            <a:r>
              <a:rPr lang="en-US" dirty="0" smtClean="0"/>
              <a:t> the </a:t>
            </a:r>
            <a:r>
              <a:rPr lang="en-US" dirty="0" err="1" smtClean="0"/>
              <a:t>.nET</a:t>
            </a:r>
            <a:r>
              <a:rPr lang="en-US" dirty="0" smtClean="0"/>
              <a:t> code </a:t>
            </a:r>
            <a:r>
              <a:rPr lang="en-US" dirty="0"/>
              <a:t>-  </a:t>
            </a:r>
            <a:r>
              <a:rPr lang="en-US" dirty="0" err="1"/>
              <a:t>SimpleEventProcessor.cs</a:t>
            </a:r>
            <a:endParaRPr lang="en-US" dirty="0"/>
          </a:p>
        </p:txBody>
      </p:sp>
      <p:sp>
        <p:nvSpPr>
          <p:cNvPr id="5" name="Rounded Rectangle 4"/>
          <p:cNvSpPr/>
          <p:nvPr/>
        </p:nvSpPr>
        <p:spPr>
          <a:xfrm>
            <a:off x="731520" y="1736204"/>
            <a:ext cx="10607040" cy="3090471"/>
          </a:xfrm>
          <a:prstGeom prst="roundRect">
            <a:avLst>
              <a:gd name="adj" fmla="val 6418"/>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31519" y="1848165"/>
            <a:ext cx="10692693" cy="2862322"/>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async</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CloseAsync</a:t>
            </a:r>
            <a:r>
              <a:rPr lang="en-US" dirty="0">
                <a:solidFill>
                  <a:srgbClr val="000000"/>
                </a:solidFill>
                <a:highlight>
                  <a:srgbClr val="FFFFFF"/>
                </a:highlight>
                <a:latin typeface="Consolas" panose="020B0609020204030204" pitchFamily="49" charset="0"/>
              </a:rPr>
              <a:t>(</a:t>
            </a:r>
            <a:r>
              <a:rPr lang="en-US" dirty="0" err="1">
                <a:solidFill>
                  <a:srgbClr val="2B91AF"/>
                </a:solidFill>
                <a:highlight>
                  <a:srgbClr val="FFFFFF"/>
                </a:highlight>
                <a:latin typeface="Consolas" panose="020B0609020204030204" pitchFamily="49" charset="0"/>
              </a:rPr>
              <a:t>PartitionContext</a:t>
            </a:r>
            <a:r>
              <a:rPr lang="en-US" dirty="0">
                <a:solidFill>
                  <a:srgbClr val="000000"/>
                </a:solidFill>
                <a:highlight>
                  <a:srgbClr val="FFFFFF"/>
                </a:highlight>
                <a:latin typeface="Consolas" panose="020B0609020204030204" pitchFamily="49" charset="0"/>
              </a:rPr>
              <a:t> context, </a:t>
            </a:r>
            <a:r>
              <a:rPr lang="en-US" dirty="0" err="1">
                <a:solidFill>
                  <a:srgbClr val="2B91AF"/>
                </a:solidFill>
                <a:highlight>
                  <a:srgbClr val="FFFFFF"/>
                </a:highlight>
                <a:latin typeface="Consolas" panose="020B0609020204030204" pitchFamily="49" charset="0"/>
              </a:rPr>
              <a:t>CloseReason</a:t>
            </a:r>
            <a:r>
              <a:rPr lang="en-US" dirty="0">
                <a:solidFill>
                  <a:srgbClr val="000000"/>
                </a:solidFill>
                <a:highlight>
                  <a:srgbClr val="FFFFFF"/>
                </a:highlight>
                <a:latin typeface="Consolas" panose="020B0609020204030204" pitchFamily="49" charset="0"/>
              </a:rPr>
              <a:t> reason)</a:t>
            </a:r>
          </a:p>
          <a:p>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Console</a:t>
            </a:r>
            <a:r>
              <a:rPr lang="en-US" dirty="0" err="1">
                <a:solidFill>
                  <a:srgbClr val="000000"/>
                </a:solidFill>
                <a:highlight>
                  <a:srgbClr val="FFFFFF"/>
                </a:highlight>
                <a:latin typeface="Consolas" panose="020B0609020204030204" pitchFamily="49" charset="0"/>
              </a:rPr>
              <a:t>.WriteLine</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"Processor Shutting Down. Partition: '{0}', Reason: '{1}'"</a:t>
            </a:r>
            <a:r>
              <a:rPr lang="en-US" dirty="0">
                <a:solidFill>
                  <a:srgbClr val="000000"/>
                </a:solidFill>
                <a:highlight>
                  <a:srgbClr val="FFFFFF"/>
                </a:highlight>
                <a:latin typeface="Consolas" panose="020B0609020204030204" pitchFamily="49" charset="0"/>
              </a:rPr>
              <a:t>,</a:t>
            </a:r>
            <a:br>
              <a:rPr lang="en-US" dirty="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context.Lease.PartitionId</a:t>
            </a:r>
            <a:r>
              <a:rPr lang="en-US" dirty="0">
                <a:solidFill>
                  <a:srgbClr val="000000"/>
                </a:solidFill>
                <a:highlight>
                  <a:srgbClr val="FFFFFF"/>
                </a:highlight>
                <a:latin typeface="Consolas" panose="020B0609020204030204" pitchFamily="49" charset="0"/>
              </a:rPr>
              <a:t>, reason);</a:t>
            </a:r>
          </a:p>
          <a:p>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(reason == </a:t>
            </a:r>
            <a:r>
              <a:rPr lang="en-US" dirty="0" err="1">
                <a:solidFill>
                  <a:srgbClr val="2B91AF"/>
                </a:solidFill>
                <a:highlight>
                  <a:srgbClr val="FFFFFF"/>
                </a:highlight>
                <a:latin typeface="Consolas" panose="020B0609020204030204" pitchFamily="49" charset="0"/>
              </a:rPr>
              <a:t>CloseReason</a:t>
            </a:r>
            <a:r>
              <a:rPr lang="en-US" dirty="0" err="1">
                <a:solidFill>
                  <a:srgbClr val="000000"/>
                </a:solidFill>
                <a:highlight>
                  <a:srgbClr val="FFFFFF"/>
                </a:highlight>
                <a:latin typeface="Consolas" panose="020B0609020204030204" pitchFamily="49" charset="0"/>
              </a:rPr>
              <a:t>.Shutdown</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await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context.CheckpointAsync</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a:t>
            </a:r>
            <a:endParaRPr lang="en-US" dirty="0"/>
          </a:p>
        </p:txBody>
      </p:sp>
    </p:spTree>
    <p:extLst>
      <p:ext uri="{BB962C8B-B14F-4D97-AF65-F5344CB8AC3E}">
        <p14:creationId xmlns:p14="http://schemas.microsoft.com/office/powerpoint/2010/main" val="371200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fr-FR" dirty="0" smtClean="0">
                <a:solidFill>
                  <a:srgbClr val="00AEEF"/>
                </a:solidFill>
              </a:rPr>
              <a:t>Part 2 of 6:</a:t>
            </a:r>
            <a:r>
              <a:rPr lang="fr-FR" dirty="0">
                <a:solidFill>
                  <a:srgbClr val="00AEEF"/>
                </a:solidFill>
              </a:rPr>
              <a:t/>
            </a:r>
            <a:br>
              <a:rPr lang="fr-FR" dirty="0">
                <a:solidFill>
                  <a:srgbClr val="00AEEF"/>
                </a:solidFill>
              </a:rPr>
            </a:br>
            <a:r>
              <a:rPr lang="fr-FR" dirty="0" err="1">
                <a:solidFill>
                  <a:srgbClr val="00AEEF"/>
                </a:solidFill>
              </a:rPr>
              <a:t>Particle</a:t>
            </a:r>
            <a:r>
              <a:rPr lang="fr-FR" dirty="0">
                <a:solidFill>
                  <a:srgbClr val="00AEEF"/>
                </a:solidFill>
              </a:rPr>
              <a:t> Cloud </a:t>
            </a:r>
            <a:r>
              <a:rPr lang="fr-FR" dirty="0" smtClean="0">
                <a:solidFill>
                  <a:srgbClr val="00AEEF"/>
                </a:solidFill>
              </a:rPr>
              <a:t> and photon </a:t>
            </a:r>
            <a:r>
              <a:rPr lang="fr-FR" dirty="0" err="1" smtClean="0">
                <a:solidFill>
                  <a:srgbClr val="00AEEF"/>
                </a:solidFill>
              </a:rPr>
              <a:t>Prep</a:t>
            </a:r>
            <a:endParaRPr lang="en-US" dirty="0">
              <a:solidFill>
                <a:srgbClr val="00AEEF"/>
              </a:solidFill>
            </a:endParaRPr>
          </a:p>
        </p:txBody>
      </p:sp>
      <p:sp>
        <p:nvSpPr>
          <p:cNvPr id="5" name="Subtitle 2"/>
          <p:cNvSpPr txBox="1">
            <a:spLocks/>
          </p:cNvSpPr>
          <p:nvPr/>
        </p:nvSpPr>
        <p:spPr>
          <a:xfrm>
            <a:off x="1524000" y="2347170"/>
            <a:ext cx="9144000" cy="3571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smtClean="0"/>
              <a:t>Particle Photon + DHT11 Sensor + Azure + Power BI + Node.js + .NET = AWESOME</a:t>
            </a:r>
            <a:endParaRPr lang="en-US" sz="1800" dirty="0"/>
          </a:p>
        </p:txBody>
      </p:sp>
    </p:spTree>
    <p:extLst>
      <p:ext uri="{BB962C8B-B14F-4D97-AF65-F5344CB8AC3E}">
        <p14:creationId xmlns:p14="http://schemas.microsoft.com/office/powerpoint/2010/main" val="299055504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4"/>
            <a:ext cx="10515600" cy="1325563"/>
          </a:xfrm>
        </p:spPr>
        <p:txBody>
          <a:bodyPr/>
          <a:lstStyle/>
          <a:p>
            <a:r>
              <a:rPr lang="en-US" dirty="0" err="1" smtClean="0"/>
              <a:t>Groking</a:t>
            </a:r>
            <a:r>
              <a:rPr lang="en-US" dirty="0" smtClean="0"/>
              <a:t> the </a:t>
            </a:r>
            <a:r>
              <a:rPr lang="en-US" dirty="0" err="1" smtClean="0"/>
              <a:t>.nET</a:t>
            </a:r>
            <a:r>
              <a:rPr lang="en-US" dirty="0" smtClean="0"/>
              <a:t> code </a:t>
            </a:r>
            <a:r>
              <a:rPr lang="en-US" dirty="0"/>
              <a:t>-  </a:t>
            </a:r>
            <a:r>
              <a:rPr lang="en-US" dirty="0" err="1"/>
              <a:t>SimpleEventProcessor.cs</a:t>
            </a:r>
            <a:endParaRPr lang="en-US" dirty="0"/>
          </a:p>
        </p:txBody>
      </p:sp>
      <p:sp>
        <p:nvSpPr>
          <p:cNvPr id="4" name="Rectangle 3"/>
          <p:cNvSpPr/>
          <p:nvPr/>
        </p:nvSpPr>
        <p:spPr>
          <a:xfrm>
            <a:off x="822960" y="1825625"/>
            <a:ext cx="11369040" cy="1323439"/>
          </a:xfrm>
          <a:prstGeom prst="rect">
            <a:avLst/>
          </a:prstGeom>
        </p:spPr>
        <p:txBody>
          <a:bodyPr wrap="square">
            <a:spAutoFit/>
          </a:bodyPr>
          <a:lstStyle/>
          <a:p>
            <a:r>
              <a:rPr lang="en-US" sz="1600" dirty="0" smtClean="0">
                <a:solidFill>
                  <a:srgbClr val="0000FF"/>
                </a:solidFill>
                <a:highlight>
                  <a:srgbClr val="FFFFFF"/>
                </a:highlight>
                <a:latin typeface="Consolas" panose="020B0609020204030204" pitchFamily="49" charset="0"/>
              </a:rPr>
              <a:t>public</a:t>
            </a:r>
            <a:r>
              <a:rPr lang="en-US" sz="1600" dirty="0" smtClean="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async</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ProcessEventsAsync</a:t>
            </a:r>
            <a:r>
              <a:rPr lang="en-US" sz="1600" dirty="0" smtClean="0">
                <a:solidFill>
                  <a:srgbClr val="000000"/>
                </a:solidFill>
                <a:highlight>
                  <a:srgbClr val="FFFFFF"/>
                </a:highlight>
                <a:latin typeface="Consolas" panose="020B0609020204030204" pitchFamily="49" charset="0"/>
              </a:rPr>
              <a:t>(</a:t>
            </a:r>
            <a:r>
              <a:rPr lang="en-US" sz="1600" dirty="0" err="1" smtClean="0">
                <a:solidFill>
                  <a:srgbClr val="2B91AF"/>
                </a:solidFill>
                <a:highlight>
                  <a:srgbClr val="FFFFFF"/>
                </a:highlight>
                <a:latin typeface="Consolas" panose="020B0609020204030204" pitchFamily="49" charset="0"/>
              </a:rPr>
              <a:t>PartitionContext</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context, </a:t>
            </a:r>
            <a:r>
              <a:rPr lang="en-US" sz="1600" dirty="0" err="1">
                <a:solidFill>
                  <a:srgbClr val="2B91AF"/>
                </a:solidFill>
                <a:highlight>
                  <a:srgbClr val="FFFFFF"/>
                </a:highlight>
                <a:latin typeface="Consolas" panose="020B0609020204030204" pitchFamily="49" charset="0"/>
              </a:rPr>
              <a:t>IEnumerable</a:t>
            </a:r>
            <a:r>
              <a:rPr lang="en-US" sz="1600" dirty="0">
                <a:solidFill>
                  <a:srgbClr val="000000"/>
                </a:solidFill>
                <a:highlight>
                  <a:srgbClr val="FFFFFF"/>
                </a:highlight>
                <a:latin typeface="Consolas" panose="020B0609020204030204" pitchFamily="49" charset="0"/>
              </a:rPr>
              <a:t>&lt;</a:t>
            </a:r>
            <a:r>
              <a:rPr lang="en-US" sz="1600" dirty="0" err="1">
                <a:solidFill>
                  <a:srgbClr val="2B91AF"/>
                </a:solidFill>
                <a:highlight>
                  <a:srgbClr val="FFFFFF"/>
                </a:highlight>
                <a:latin typeface="Consolas" panose="020B0609020204030204" pitchFamily="49" charset="0"/>
              </a:rPr>
              <a:t>EventData</a:t>
            </a:r>
            <a:r>
              <a:rPr lang="en-US" sz="1600" dirty="0">
                <a:solidFill>
                  <a:srgbClr val="000000"/>
                </a:solidFill>
                <a:highlight>
                  <a:srgbClr val="FFFFFF"/>
                </a:highlight>
                <a:latin typeface="Consolas" panose="020B0609020204030204" pitchFamily="49" charset="0"/>
              </a:rPr>
              <a:t>&gt; messages)</a:t>
            </a:r>
          </a:p>
          <a:p>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a:t>
            </a:r>
            <a:r>
              <a:rPr lang="en-US" sz="1600" dirty="0" err="1" smtClean="0">
                <a:solidFill>
                  <a:srgbClr val="0000FF"/>
                </a:solidFill>
                <a:highlight>
                  <a:srgbClr val="FFFFFF"/>
                </a:highlight>
                <a:latin typeface="Consolas" panose="020B0609020204030204" pitchFamily="49" charset="0"/>
              </a:rPr>
              <a:t>foreach</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EventData</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eventData</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in</a:t>
            </a:r>
            <a:r>
              <a:rPr lang="en-US" sz="1600" dirty="0">
                <a:solidFill>
                  <a:srgbClr val="000000"/>
                </a:solidFill>
                <a:highlight>
                  <a:srgbClr val="FFFFFF"/>
                </a:highlight>
                <a:latin typeface="Consolas" panose="020B0609020204030204" pitchFamily="49" charset="0"/>
              </a:rPr>
              <a:t> messages)</a:t>
            </a:r>
          </a:p>
          <a:p>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p>
        </p:txBody>
      </p:sp>
      <p:sp>
        <p:nvSpPr>
          <p:cNvPr id="6" name="Rounded Rectangle 5"/>
          <p:cNvSpPr/>
          <p:nvPr/>
        </p:nvSpPr>
        <p:spPr>
          <a:xfrm>
            <a:off x="731519" y="1736205"/>
            <a:ext cx="11167255" cy="1474416"/>
          </a:xfrm>
          <a:prstGeom prst="roundRect">
            <a:avLst>
              <a:gd name="adj" fmla="val 6418"/>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63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de"/>
          <p:cNvSpPr/>
          <p:nvPr/>
        </p:nvSpPr>
        <p:spPr>
          <a:xfrm>
            <a:off x="731520" y="1477327"/>
            <a:ext cx="11294576" cy="4801314"/>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try</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Message</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message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data = </a:t>
            </a:r>
            <a:r>
              <a:rPr lang="en-US" dirty="0">
                <a:solidFill>
                  <a:srgbClr val="2B91AF"/>
                </a:solidFill>
                <a:highlight>
                  <a:srgbClr val="FFFFFF"/>
                </a:highlight>
                <a:latin typeface="Consolas" panose="020B0609020204030204" pitchFamily="49" charset="0"/>
              </a:rPr>
              <a:t>Encoding</a:t>
            </a:r>
            <a:r>
              <a:rPr lang="en-US" dirty="0">
                <a:solidFill>
                  <a:srgbClr val="000000"/>
                </a:solidFill>
                <a:highlight>
                  <a:srgbClr val="FFFFFF"/>
                </a:highlight>
                <a:latin typeface="Consolas" panose="020B0609020204030204" pitchFamily="49" charset="0"/>
              </a:rPr>
              <a:t>.UTF8.GetString(</a:t>
            </a:r>
            <a:r>
              <a:rPr lang="en-US" dirty="0" err="1">
                <a:solidFill>
                  <a:srgbClr val="000000"/>
                </a:solidFill>
                <a:highlight>
                  <a:srgbClr val="FFFFFF"/>
                </a:highlight>
                <a:latin typeface="Consolas" panose="020B0609020204030204" pitchFamily="49" charset="0"/>
              </a:rPr>
              <a:t>eventData.GetBytes</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message = </a:t>
            </a:r>
            <a:r>
              <a:rPr lang="en-US" dirty="0" err="1">
                <a:solidFill>
                  <a:srgbClr val="2B91AF"/>
                </a:solidFill>
                <a:highlight>
                  <a:srgbClr val="FFFFFF"/>
                </a:highlight>
                <a:latin typeface="Consolas" panose="020B0609020204030204" pitchFamily="49" charset="0"/>
              </a:rPr>
              <a:t>JsonConvert</a:t>
            </a:r>
            <a:r>
              <a:rPr lang="en-US" dirty="0" err="1">
                <a:solidFill>
                  <a:srgbClr val="000000"/>
                </a:solidFill>
                <a:highlight>
                  <a:srgbClr val="FFFFFF"/>
                </a:highlight>
                <a:latin typeface="Consolas" panose="020B0609020204030204" pitchFamily="49" charset="0"/>
              </a:rPr>
              <a:t>.DeserializeObject</a:t>
            </a:r>
            <a:r>
              <a:rPr lang="en-US" dirty="0">
                <a:solidFill>
                  <a:srgbClr val="000000"/>
                </a:solidFill>
                <a:highlight>
                  <a:srgbClr val="FFFFFF"/>
                </a:highlight>
                <a:latin typeface="Consolas" panose="020B0609020204030204" pitchFamily="49" charset="0"/>
              </a:rPr>
              <a:t>&lt;</a:t>
            </a:r>
            <a:r>
              <a:rPr lang="en-US" dirty="0">
                <a:solidFill>
                  <a:srgbClr val="2B91AF"/>
                </a:solidFill>
                <a:highlight>
                  <a:srgbClr val="FFFFFF"/>
                </a:highlight>
                <a:latin typeface="Consolas" panose="020B0609020204030204" pitchFamily="49" charset="0"/>
              </a:rPr>
              <a:t>Message</a:t>
            </a:r>
            <a:r>
              <a:rPr lang="en-US" dirty="0">
                <a:solidFill>
                  <a:srgbClr val="000000"/>
                </a:solidFill>
                <a:highlight>
                  <a:srgbClr val="FFFFFF"/>
                </a:highlight>
                <a:latin typeface="Consolas" panose="020B0609020204030204" pitchFamily="49" charset="0"/>
              </a:rPr>
              <a:t>&gt;(data);</a:t>
            </a:r>
          </a:p>
          <a:p>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Console</a:t>
            </a:r>
            <a:r>
              <a:rPr lang="en-US" dirty="0" err="1">
                <a:solidFill>
                  <a:srgbClr val="000000"/>
                </a:solidFill>
                <a:highlight>
                  <a:srgbClr val="FFFFFF"/>
                </a:highlight>
                <a:latin typeface="Consolas" panose="020B0609020204030204" pitchFamily="49" charset="0"/>
              </a:rPr>
              <a:t>.WriteLine</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string</a:t>
            </a:r>
            <a:r>
              <a:rPr lang="en-US" dirty="0" err="1">
                <a:solidFill>
                  <a:srgbClr val="000000"/>
                </a:solidFill>
                <a:highlight>
                  <a:srgbClr val="FFFFFF"/>
                </a:highlight>
                <a:latin typeface="Consolas" panose="020B0609020204030204" pitchFamily="49" charset="0"/>
              </a:rPr>
              <a:t>.Format</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"{0:hh:mm:ss </a:t>
            </a:r>
            <a:r>
              <a:rPr lang="en-US" dirty="0" err="1">
                <a:solidFill>
                  <a:srgbClr val="A31515"/>
                </a:solidFill>
                <a:highlight>
                  <a:srgbClr val="FFFFFF"/>
                </a:highlight>
                <a:latin typeface="Consolas" panose="020B0609020204030204" pitchFamily="49" charset="0"/>
              </a:rPr>
              <a:t>tt</a:t>
            </a:r>
            <a:r>
              <a:rPr lang="en-US" dirty="0">
                <a:solidFill>
                  <a:srgbClr val="A31515"/>
                </a:solidFill>
                <a:highlight>
                  <a:srgbClr val="FFFFFF"/>
                </a:highlight>
                <a:latin typeface="Consolas" panose="020B0609020204030204" pitchFamily="49" charset="0"/>
              </a:rPr>
              <a:t>} - {1}: {2:0.00}{3</a:t>
            </a:r>
            <a:r>
              <a:rPr lang="en-US" dirty="0" smtClean="0">
                <a:solidFill>
                  <a:srgbClr val="A31515"/>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message.TimeCreated.ToLocalTime</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message.MeasureName</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message.Value</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message.UnitOfMeasure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catch</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Exception</a:t>
            </a:r>
            <a:r>
              <a:rPr lang="en-US" dirty="0">
                <a:solidFill>
                  <a:srgbClr val="000000"/>
                </a:solidFill>
                <a:highlight>
                  <a:srgbClr val="FFFFFF"/>
                </a:highlight>
                <a:latin typeface="Consolas" panose="020B0609020204030204" pitchFamily="49" charset="0"/>
              </a:rPr>
              <a:t> ex)</a:t>
            </a: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exMessage</a:t>
            </a:r>
            <a:r>
              <a:rPr lang="en-US" dirty="0">
                <a:solidFill>
                  <a:srgbClr val="000000"/>
                </a:solidFill>
                <a:highlight>
                  <a:srgbClr val="FFFFFF"/>
                </a:highlight>
                <a:latin typeface="Consolas" panose="020B0609020204030204" pitchFamily="49" charset="0"/>
              </a:rPr>
              <a:t> = </a:t>
            </a:r>
            <a:r>
              <a:rPr lang="en-US" dirty="0" err="1">
                <a:solidFill>
                  <a:srgbClr val="0000FF"/>
                </a:solidFill>
                <a:highlight>
                  <a:srgbClr val="FFFFFF"/>
                </a:highlight>
                <a:latin typeface="Consolas" panose="020B0609020204030204" pitchFamily="49" charset="0"/>
              </a:rPr>
              <a:t>string</a:t>
            </a:r>
            <a:r>
              <a:rPr lang="en-US" dirty="0" err="1">
                <a:solidFill>
                  <a:srgbClr val="000000"/>
                </a:solidFill>
                <a:highlight>
                  <a:srgbClr val="FFFFFF"/>
                </a:highlight>
                <a:latin typeface="Consolas" panose="020B0609020204030204" pitchFamily="49" charset="0"/>
              </a:rPr>
              <a:t>.Format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n!!!!!!!!!!\</a:t>
            </a:r>
            <a:r>
              <a:rPr lang="en-US" dirty="0" err="1">
                <a:solidFill>
                  <a:srgbClr val="A31515"/>
                </a:solidFill>
                <a:highlight>
                  <a:srgbClr val="FFFFFF"/>
                </a:highlight>
                <a:latin typeface="Consolas" panose="020B0609020204030204" pitchFamily="49" charset="0"/>
              </a:rPr>
              <a:t>nA</a:t>
            </a:r>
            <a:r>
              <a:rPr lang="en-US" dirty="0">
                <a:solidFill>
                  <a:srgbClr val="A31515"/>
                </a:solidFill>
                <a:highlight>
                  <a:srgbClr val="FFFFFF"/>
                </a:highlight>
                <a:latin typeface="Consolas" panose="020B0609020204030204" pitchFamily="49" charset="0"/>
              </a:rPr>
              <a:t> {0} occurred when </a:t>
            </a:r>
            <a:r>
              <a:rPr lang="en-US" dirty="0" err="1">
                <a:solidFill>
                  <a:srgbClr val="A31515"/>
                </a:solidFill>
                <a:highlight>
                  <a:srgbClr val="FFFFFF"/>
                </a:highlight>
                <a:latin typeface="Consolas" panose="020B0609020204030204" pitchFamily="49" charset="0"/>
              </a:rPr>
              <a:t>deserializing</a:t>
            </a:r>
            <a:r>
              <a:rPr lang="en-US" dirty="0">
                <a:solidFill>
                  <a:srgbClr val="A31515"/>
                </a:solidFill>
                <a:highlight>
                  <a:srgbClr val="FFFFFF"/>
                </a:highlight>
                <a:latin typeface="Consolas" panose="020B0609020204030204" pitchFamily="49" charset="0"/>
              </a:rPr>
              <a:t> the message: \n{1}\n!!!!!!!!!!\n</a:t>
            </a:r>
            <a:r>
              <a:rPr lang="en-US" dirty="0" smtClean="0">
                <a:solidFill>
                  <a:srgbClr val="A31515"/>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ex.GetType</a:t>
            </a:r>
            <a:r>
              <a:rPr lang="en-US" dirty="0">
                <a:solidFill>
                  <a:srgbClr val="000000"/>
                </a:solidFill>
                <a:highlight>
                  <a:srgbClr val="FFFFFF"/>
                </a:highlight>
                <a:latin typeface="Consolas" panose="020B0609020204030204" pitchFamily="49" charset="0"/>
              </a:rPr>
              <a:t>().Name, </a:t>
            </a:r>
            <a:r>
              <a:rPr lang="en-US" dirty="0" err="1">
                <a:solidFill>
                  <a:srgbClr val="000000"/>
                </a:solidFill>
                <a:highlight>
                  <a:srgbClr val="FFFFFF"/>
                </a:highlight>
                <a:latin typeface="Consolas" panose="020B0609020204030204" pitchFamily="49" charset="0"/>
              </a:rPr>
              <a:t>ex.Message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Console</a:t>
            </a:r>
            <a:r>
              <a:rPr lang="en-US" dirty="0" err="1">
                <a:solidFill>
                  <a:srgbClr val="000000"/>
                </a:solidFill>
                <a:highlight>
                  <a:srgbClr val="FFFFFF"/>
                </a:highlight>
                <a:latin typeface="Consolas" panose="020B0609020204030204" pitchFamily="49" charset="0"/>
              </a:rPr>
              <a:t>.WriteLine</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exMessage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Debug</a:t>
            </a:r>
            <a:r>
              <a:rPr lang="en-US" dirty="0" err="1">
                <a:solidFill>
                  <a:srgbClr val="000000"/>
                </a:solidFill>
                <a:highlight>
                  <a:srgbClr val="FFFFFF"/>
                </a:highlight>
                <a:latin typeface="Consolas" panose="020B0609020204030204" pitchFamily="49" charset="0"/>
              </a:rPr>
              <a:t>.WriteLine</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exMessage</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a:t>
            </a:r>
            <a:endParaRPr lang="en-US" dirty="0"/>
          </a:p>
        </p:txBody>
      </p:sp>
      <p:sp>
        <p:nvSpPr>
          <p:cNvPr id="2" name="Title 1"/>
          <p:cNvSpPr>
            <a:spLocks noGrp="1"/>
          </p:cNvSpPr>
          <p:nvPr>
            <p:ph type="title"/>
          </p:nvPr>
        </p:nvSpPr>
        <p:spPr>
          <a:xfrm>
            <a:off x="822960" y="151764"/>
            <a:ext cx="10515600" cy="1325563"/>
          </a:xfrm>
        </p:spPr>
        <p:txBody>
          <a:bodyPr/>
          <a:lstStyle/>
          <a:p>
            <a:r>
              <a:rPr lang="en-US" dirty="0" err="1" smtClean="0"/>
              <a:t>Groking</a:t>
            </a:r>
            <a:r>
              <a:rPr lang="en-US" dirty="0" smtClean="0"/>
              <a:t> the </a:t>
            </a:r>
            <a:r>
              <a:rPr lang="en-US" dirty="0" err="1" smtClean="0"/>
              <a:t>.nET</a:t>
            </a:r>
            <a:r>
              <a:rPr lang="en-US" dirty="0" smtClean="0"/>
              <a:t> code </a:t>
            </a:r>
            <a:r>
              <a:rPr lang="en-US" dirty="0"/>
              <a:t>-  </a:t>
            </a:r>
            <a:r>
              <a:rPr lang="en-US" dirty="0" err="1"/>
              <a:t>SimpleEventProcessor.cs</a:t>
            </a:r>
            <a:endParaRPr lang="en-US" dirty="0"/>
          </a:p>
        </p:txBody>
      </p:sp>
      <p:sp>
        <p:nvSpPr>
          <p:cNvPr id="5" name="Try"/>
          <p:cNvSpPr/>
          <p:nvPr/>
        </p:nvSpPr>
        <p:spPr>
          <a:xfrm>
            <a:off x="731520" y="1477327"/>
            <a:ext cx="11294576" cy="2585387"/>
          </a:xfrm>
          <a:prstGeom prst="roundRect">
            <a:avLst>
              <a:gd name="adj" fmla="val 4173"/>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tch"/>
          <p:cNvSpPr/>
          <p:nvPr/>
        </p:nvSpPr>
        <p:spPr>
          <a:xfrm>
            <a:off x="731519" y="3889094"/>
            <a:ext cx="11294577" cy="2389547"/>
          </a:xfrm>
          <a:prstGeom prst="roundRect">
            <a:avLst>
              <a:gd name="adj" fmla="val 4173"/>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eserialize"/>
          <p:cNvSpPr/>
          <p:nvPr/>
        </p:nvSpPr>
        <p:spPr>
          <a:xfrm>
            <a:off x="731520" y="2037145"/>
            <a:ext cx="11294576" cy="983848"/>
          </a:xfrm>
          <a:prstGeom prst="roundRect">
            <a:avLst>
              <a:gd name="adj" fmla="val 4173"/>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 Something"/>
          <p:cNvSpPr/>
          <p:nvPr/>
        </p:nvSpPr>
        <p:spPr>
          <a:xfrm>
            <a:off x="731520" y="2836261"/>
            <a:ext cx="11294576" cy="983848"/>
          </a:xfrm>
          <a:prstGeom prst="roundRect">
            <a:avLst>
              <a:gd name="adj" fmla="val 4173"/>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772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10" grpId="0" animBg="1"/>
      <p:bldP spid="10" grpId="1" animBg="1"/>
      <p:bldP spid="11" grpId="0" animBg="1"/>
      <p:bldP spid="11"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4"/>
            <a:ext cx="10515600" cy="1325563"/>
          </a:xfrm>
        </p:spPr>
        <p:txBody>
          <a:bodyPr/>
          <a:lstStyle/>
          <a:p>
            <a:r>
              <a:rPr lang="en-US" dirty="0" err="1" smtClean="0"/>
              <a:t>Groking</a:t>
            </a:r>
            <a:r>
              <a:rPr lang="en-US" dirty="0" smtClean="0"/>
              <a:t> the </a:t>
            </a:r>
            <a:r>
              <a:rPr lang="en-US" dirty="0" err="1" smtClean="0"/>
              <a:t>.nET</a:t>
            </a:r>
            <a:r>
              <a:rPr lang="en-US" dirty="0" smtClean="0"/>
              <a:t> code </a:t>
            </a:r>
            <a:r>
              <a:rPr lang="en-US" dirty="0"/>
              <a:t>-  </a:t>
            </a:r>
            <a:r>
              <a:rPr lang="en-US" dirty="0" err="1"/>
              <a:t>SimpleEventProcessor.cs</a:t>
            </a:r>
            <a:endParaRPr lang="en-US" dirty="0"/>
          </a:p>
        </p:txBody>
      </p:sp>
      <p:sp>
        <p:nvSpPr>
          <p:cNvPr id="5" name="Rounded Rectangle 4"/>
          <p:cNvSpPr/>
          <p:nvPr/>
        </p:nvSpPr>
        <p:spPr>
          <a:xfrm>
            <a:off x="731520" y="1736204"/>
            <a:ext cx="10843164" cy="3262457"/>
          </a:xfrm>
          <a:prstGeom prst="roundRect">
            <a:avLst>
              <a:gd name="adj" fmla="val 6418"/>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22959" y="1882490"/>
            <a:ext cx="10601253" cy="3139321"/>
          </a:xfrm>
          <a:prstGeom prst="rect">
            <a:avLst/>
          </a:prstGeom>
        </p:spPr>
        <p:txBody>
          <a:bodyPr wrap="square">
            <a:spAutoFit/>
          </a:bodyPr>
          <a:lstStyle/>
          <a:p>
            <a:r>
              <a:rPr lang="en-US" dirty="0" smtClean="0">
                <a:solidFill>
                  <a:srgbClr val="000000"/>
                </a:solidFill>
                <a:highlight>
                  <a:srgbClr val="FFFFFF"/>
                </a:highlight>
                <a:latin typeface="Consolas" panose="020B0609020204030204" pitchFamily="49" charset="0"/>
              </a:rPr>
              <a:t>      </a:t>
            </a:r>
            <a:r>
              <a:rPr lang="en-US" dirty="0" smtClean="0">
                <a:solidFill>
                  <a:srgbClr val="008000"/>
                </a:solidFill>
                <a:highlight>
                  <a:srgbClr val="FFFFFF"/>
                </a:highlight>
                <a:latin typeface="Consolas" panose="020B0609020204030204" pitchFamily="49" charset="0"/>
              </a:rPr>
              <a:t>// Call </a:t>
            </a:r>
            <a:r>
              <a:rPr lang="en-US" dirty="0">
                <a:solidFill>
                  <a:srgbClr val="008000"/>
                </a:solidFill>
                <a:highlight>
                  <a:srgbClr val="FFFFFF"/>
                </a:highlight>
                <a:latin typeface="Consolas" panose="020B0609020204030204" pitchFamily="49" charset="0"/>
              </a:rPr>
              <a:t>checkpoint every five minutes, so that worker can resume </a:t>
            </a:r>
            <a:r>
              <a:rPr lang="en-US" dirty="0" smtClean="0">
                <a:solidFill>
                  <a:srgbClr val="008000"/>
                </a:solidFill>
                <a:highlight>
                  <a:srgbClr val="FFFFFF"/>
                </a:highlight>
                <a:latin typeface="Consolas" panose="020B0609020204030204" pitchFamily="49" charset="0"/>
              </a:rPr>
              <a:t>processing</a:t>
            </a:r>
            <a:br>
              <a:rPr lang="en-US" dirty="0" smtClean="0">
                <a:solidFill>
                  <a:srgbClr val="008000"/>
                </a:solidFill>
                <a:highlight>
                  <a:srgbClr val="FFFFFF"/>
                </a:highlight>
                <a:latin typeface="Consolas" panose="020B0609020204030204" pitchFamily="49" charset="0"/>
              </a:rPr>
            </a:br>
            <a:r>
              <a:rPr lang="en-US" dirty="0" smtClean="0">
                <a:solidFill>
                  <a:srgbClr val="008000"/>
                </a:solidFill>
                <a:highlight>
                  <a:srgbClr val="FFFFFF"/>
                </a:highlight>
                <a:latin typeface="Consolas" panose="020B0609020204030204" pitchFamily="49" charset="0"/>
              </a:rPr>
              <a:t>      // from </a:t>
            </a:r>
            <a:r>
              <a:rPr lang="en-US" dirty="0">
                <a:solidFill>
                  <a:srgbClr val="008000"/>
                </a:solidFill>
                <a:highlight>
                  <a:srgbClr val="FFFFFF"/>
                </a:highlight>
                <a:latin typeface="Consolas" panose="020B0609020204030204" pitchFamily="49" charset="0"/>
              </a:rPr>
              <a:t>5 minutes back if it restarts.</a:t>
            </a:r>
            <a:endParaRPr lang="en-US" dirty="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this</a:t>
            </a:r>
            <a:r>
              <a:rPr lang="en-US" dirty="0" err="1">
                <a:solidFill>
                  <a:srgbClr val="000000"/>
                </a:solidFill>
                <a:highlight>
                  <a:srgbClr val="FFFFFF"/>
                </a:highlight>
                <a:latin typeface="Consolas" panose="020B0609020204030204" pitchFamily="49" charset="0"/>
              </a:rPr>
              <a:t>.checkpointStopwatch.Elapsed</a:t>
            </a:r>
            <a:r>
              <a:rPr lang="en-US" dirty="0">
                <a:solidFill>
                  <a:srgbClr val="000000"/>
                </a:solidFill>
                <a:highlight>
                  <a:srgbClr val="FFFFFF"/>
                </a:highlight>
                <a:latin typeface="Consolas" panose="020B0609020204030204" pitchFamily="49" charset="0"/>
              </a:rPr>
              <a:t> &gt; </a:t>
            </a:r>
            <a:r>
              <a:rPr lang="en-US" dirty="0" err="1">
                <a:solidFill>
                  <a:srgbClr val="2B91AF"/>
                </a:solidFill>
                <a:highlight>
                  <a:srgbClr val="FFFFFF"/>
                </a:highlight>
                <a:latin typeface="Consolas" panose="020B0609020204030204" pitchFamily="49" charset="0"/>
              </a:rPr>
              <a:t>TimeSpan</a:t>
            </a:r>
            <a:r>
              <a:rPr lang="en-US" dirty="0" err="1">
                <a:solidFill>
                  <a:srgbClr val="000000"/>
                </a:solidFill>
                <a:highlight>
                  <a:srgbClr val="FFFFFF"/>
                </a:highlight>
                <a:latin typeface="Consolas" panose="020B0609020204030204" pitchFamily="49" charset="0"/>
              </a:rPr>
              <a:t>.FromMinutes</a:t>
            </a:r>
            <a:r>
              <a:rPr lang="en-US" dirty="0">
                <a:solidFill>
                  <a:srgbClr val="000000"/>
                </a:solidFill>
                <a:highlight>
                  <a:srgbClr val="FFFFFF"/>
                </a:highlight>
                <a:latin typeface="Consolas" panose="020B0609020204030204" pitchFamily="49" charset="0"/>
              </a:rPr>
              <a:t>(5))</a:t>
            </a:r>
          </a:p>
          <a:p>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await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context.CheckpointAsync</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this</a:t>
            </a:r>
            <a:r>
              <a:rPr lang="en-US" dirty="0" err="1">
                <a:solidFill>
                  <a:srgbClr val="000000"/>
                </a:solidFill>
                <a:highlight>
                  <a:srgbClr val="FFFFFF"/>
                </a:highlight>
                <a:latin typeface="Consolas" panose="020B0609020204030204" pitchFamily="49" charset="0"/>
              </a:rPr>
              <a:t>.checkpointStopwatch.Restart</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 </a:t>
            </a:r>
            <a:r>
              <a:rPr lang="en-US" dirty="0">
                <a:solidFill>
                  <a:srgbClr val="008000"/>
                </a:solidFill>
                <a:highlight>
                  <a:srgbClr val="FFFFFF"/>
                </a:highlight>
                <a:latin typeface="Consolas" panose="020B0609020204030204" pitchFamily="49" charset="0"/>
              </a:rPr>
              <a:t>// End </a:t>
            </a:r>
            <a:r>
              <a:rPr lang="en-US" dirty="0" err="1">
                <a:solidFill>
                  <a:srgbClr val="008000"/>
                </a:solidFill>
                <a:highlight>
                  <a:srgbClr val="FFFFFF"/>
                </a:highlight>
                <a:latin typeface="Consolas" panose="020B0609020204030204" pitchFamily="49" charset="0"/>
              </a:rPr>
              <a:t>foreach</a:t>
            </a:r>
            <a:r>
              <a:rPr lang="en-US" dirty="0">
                <a:solidFill>
                  <a:srgbClr val="008000"/>
                </a:solidFill>
                <a:highlight>
                  <a:srgbClr val="FFFFFF"/>
                </a:highlight>
                <a:latin typeface="Consolas" panose="020B0609020204030204" pitchFamily="49" charset="0"/>
              </a:rPr>
              <a:t> </a:t>
            </a:r>
            <a:r>
              <a:rPr lang="en-US" dirty="0" smtClean="0">
                <a:solidFill>
                  <a:srgbClr val="008000"/>
                </a:solidFill>
                <a:highlight>
                  <a:srgbClr val="FFFFFF"/>
                </a:highlight>
                <a:latin typeface="Consolas" panose="020B0609020204030204" pitchFamily="49" charset="0"/>
              </a:rPr>
              <a:t>loop</a:t>
            </a:r>
            <a:endParaRPr lang="en-US" dirty="0" smtClean="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 </a:t>
            </a:r>
            <a:r>
              <a:rPr lang="en-US" dirty="0">
                <a:solidFill>
                  <a:srgbClr val="008000"/>
                </a:solidFill>
                <a:highlight>
                  <a:srgbClr val="FFFFFF"/>
                </a:highlight>
                <a:latin typeface="Consolas" panose="020B0609020204030204" pitchFamily="49" charset="0"/>
              </a:rPr>
              <a:t>// End </a:t>
            </a:r>
            <a:r>
              <a:rPr lang="en-US" dirty="0" err="1" smtClean="0">
                <a:solidFill>
                  <a:srgbClr val="008000"/>
                </a:solidFill>
                <a:highlight>
                  <a:srgbClr val="FFFFFF"/>
                </a:highlight>
                <a:latin typeface="Consolas" panose="020B0609020204030204" pitchFamily="49" charset="0"/>
              </a:rPr>
              <a:t>ProcessEventsAsync</a:t>
            </a:r>
            <a:r>
              <a:rPr lang="en-US" dirty="0" smtClean="0">
                <a:solidFill>
                  <a:srgbClr val="008000"/>
                </a:solidFill>
                <a:highlight>
                  <a:srgbClr val="FFFFFF"/>
                </a:highlight>
                <a:latin typeface="Consolas" panose="020B0609020204030204" pitchFamily="49" charset="0"/>
              </a:rPr>
              <a:t> method</a:t>
            </a:r>
            <a:br>
              <a:rPr lang="en-US" dirty="0" smtClean="0">
                <a:solidFill>
                  <a:srgbClr val="008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a:t>
            </a:r>
            <a:r>
              <a:rPr lang="en-US" dirty="0" err="1" smtClean="0">
                <a:solidFill>
                  <a:srgbClr val="008000"/>
                </a:solidFill>
                <a:highlight>
                  <a:srgbClr val="FFFFFF"/>
                </a:highlight>
                <a:latin typeface="Consolas" panose="020B0609020204030204" pitchFamily="49" charset="0"/>
              </a:rPr>
              <a:t>SimpleEventProcessor</a:t>
            </a:r>
            <a:r>
              <a:rPr lang="en-US" dirty="0" smtClean="0">
                <a:solidFill>
                  <a:srgbClr val="008000"/>
                </a:solidFill>
                <a:highlight>
                  <a:srgbClr val="FFFFFF"/>
                </a:highlight>
                <a:latin typeface="Consolas" panose="020B0609020204030204" pitchFamily="49" charset="0"/>
              </a:rPr>
              <a:t> class</a:t>
            </a:r>
          </a:p>
          <a:p>
            <a:endParaRPr lang="en-US"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56387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5"/>
            <a:ext cx="10515600" cy="1325563"/>
          </a:xfrm>
        </p:spPr>
        <p:txBody>
          <a:bodyPr/>
          <a:lstStyle/>
          <a:p>
            <a:r>
              <a:rPr lang="en-US" dirty="0" err="1" smtClean="0"/>
              <a:t>Groking</a:t>
            </a:r>
            <a:r>
              <a:rPr lang="en-US" dirty="0" smtClean="0"/>
              <a:t> the </a:t>
            </a:r>
            <a:r>
              <a:rPr lang="en-US" dirty="0" err="1" smtClean="0"/>
              <a:t>.nET</a:t>
            </a:r>
            <a:r>
              <a:rPr lang="en-US" dirty="0" smtClean="0"/>
              <a:t> code -  </a:t>
            </a:r>
            <a:r>
              <a:rPr lang="en-US" dirty="0" err="1" smtClean="0"/>
              <a:t>PROGRAM.cs</a:t>
            </a:r>
            <a:endParaRPr lang="en-US" dirty="0"/>
          </a:p>
        </p:txBody>
      </p:sp>
      <p:sp>
        <p:nvSpPr>
          <p:cNvPr id="3" name="Rectangle 2"/>
          <p:cNvSpPr/>
          <p:nvPr/>
        </p:nvSpPr>
        <p:spPr>
          <a:xfrm>
            <a:off x="838200" y="1368425"/>
            <a:ext cx="11353800" cy="4770537"/>
          </a:xfrm>
          <a:prstGeom prst="rect">
            <a:avLst/>
          </a:prstGeom>
        </p:spPr>
        <p:txBody>
          <a:bodyPr wrap="square">
            <a:spAutoFit/>
          </a:bodyPr>
          <a:lstStyle/>
          <a:p>
            <a:r>
              <a:rPr lang="en-US" sz="1600" dirty="0">
                <a:solidFill>
                  <a:srgbClr val="0000FF"/>
                </a:solidFill>
                <a:highlight>
                  <a:srgbClr val="FFFFFF"/>
                </a:highlight>
                <a:latin typeface="Consolas" panose="020B0609020204030204" pitchFamily="49" charset="0"/>
              </a:rPr>
              <a:t>class</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Program</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static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void</a:t>
            </a:r>
            <a:r>
              <a:rPr lang="en-US" sz="1600" dirty="0">
                <a:solidFill>
                  <a:srgbClr val="000000"/>
                </a:solidFill>
                <a:highlight>
                  <a:srgbClr val="FFFFFF"/>
                </a:highlight>
                <a:latin typeface="Consolas" panose="020B0609020204030204" pitchFamily="49" charset="0"/>
              </a:rPr>
              <a:t> Main(</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args</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eventHubConnectionString</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"[Event Hub Connection String]"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eventHubName</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"[Event Hub Name (Path)]"</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consumerGroupName</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EventHubConsumerGroup</a:t>
            </a:r>
            <a:r>
              <a:rPr lang="en-US" sz="1600" dirty="0" err="1">
                <a:solidFill>
                  <a:srgbClr val="000000"/>
                </a:solidFill>
                <a:highlight>
                  <a:srgbClr val="FFFFFF"/>
                </a:highlight>
                <a:latin typeface="Consolas" panose="020B0609020204030204" pitchFamily="49" charset="0"/>
              </a:rPr>
              <a:t>.DefaultGroupName</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storageAccountName</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"[Storage Account Name]"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storageAccountKey</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"[Storage Account Key]"</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storageConnectionString</a:t>
            </a:r>
            <a:r>
              <a:rPr lang="en-US" sz="1600" dirty="0">
                <a:solidFill>
                  <a:srgbClr val="000000"/>
                </a:solidFill>
                <a:highlight>
                  <a:srgbClr val="FFFFFF"/>
                </a:highlight>
                <a:latin typeface="Consolas" panose="020B0609020204030204" pitchFamily="49" charset="0"/>
              </a:rPr>
              <a:t> = </a:t>
            </a:r>
            <a:r>
              <a:rPr lang="en-US" sz="1600" dirty="0" err="1">
                <a:solidFill>
                  <a:srgbClr val="0000FF"/>
                </a:solidFill>
                <a:highlight>
                  <a:srgbClr val="FFFFFF"/>
                </a:highlight>
                <a:latin typeface="Consolas" panose="020B0609020204030204" pitchFamily="49" charset="0"/>
              </a:rPr>
              <a:t>string</a:t>
            </a:r>
            <a:r>
              <a:rPr lang="en-US" sz="1600" dirty="0" err="1">
                <a:solidFill>
                  <a:srgbClr val="000000"/>
                </a:solidFill>
                <a:highlight>
                  <a:srgbClr val="FFFFFF"/>
                </a:highlight>
                <a:latin typeface="Consolas" panose="020B0609020204030204" pitchFamily="49" charset="0"/>
              </a:rPr>
              <a:t>.Format</a:t>
            </a:r>
            <a:r>
              <a:rPr lang="en-US" sz="1600" dirty="0" smtClean="0">
                <a:solidFill>
                  <a:srgbClr val="000000"/>
                </a:solidFill>
                <a:highlight>
                  <a:srgbClr val="FFFFFF"/>
                </a:highlight>
                <a:latin typeface="Consolas" panose="020B0609020204030204" pitchFamily="49" charset="0"/>
              </a:rPr>
              <a:t>(</a:t>
            </a:r>
            <a:br>
              <a:rPr lang="en-US" sz="1600" dirty="0" smtClean="0">
                <a:solidFill>
                  <a:srgbClr val="000000"/>
                </a:solidFill>
                <a:highlight>
                  <a:srgbClr val="FFFFFF"/>
                </a:highlight>
                <a:latin typeface="Consolas" panose="020B0609020204030204" pitchFamily="49" charset="0"/>
              </a:rPr>
            </a:br>
            <a:r>
              <a:rPr lang="en-US" sz="1600" dirty="0" smtClean="0">
                <a:solidFill>
                  <a:srgbClr val="000000"/>
                </a:solidFill>
                <a:highlight>
                  <a:srgbClr val="FFFFFF"/>
                </a:highlight>
                <a:latin typeface="Consolas" panose="020B0609020204030204" pitchFamily="49" charset="0"/>
              </a:rPr>
              <a:t>        </a:t>
            </a:r>
            <a:r>
              <a:rPr lang="en-US" sz="1600" dirty="0" smtClean="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DefaultEndpointsProtocol</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https;AccountName</a:t>
            </a:r>
            <a:r>
              <a:rPr lang="en-US" sz="1600" dirty="0">
                <a:solidFill>
                  <a:srgbClr val="A31515"/>
                </a:solidFill>
                <a:highlight>
                  <a:srgbClr val="FFFFFF"/>
                </a:highlight>
                <a:latin typeface="Consolas" panose="020B0609020204030204" pitchFamily="49" charset="0"/>
              </a:rPr>
              <a:t>={0};</a:t>
            </a:r>
            <a:r>
              <a:rPr lang="en-US" sz="1600" dirty="0" err="1">
                <a:solidFill>
                  <a:srgbClr val="A31515"/>
                </a:solidFill>
                <a:highlight>
                  <a:srgbClr val="FFFFFF"/>
                </a:highlight>
                <a:latin typeface="Consolas" panose="020B0609020204030204" pitchFamily="49" charset="0"/>
              </a:rPr>
              <a:t>AccountKey</a:t>
            </a:r>
            <a:r>
              <a:rPr lang="en-US" sz="1600" dirty="0">
                <a:solidFill>
                  <a:srgbClr val="A31515"/>
                </a:solidFill>
                <a:highlight>
                  <a:srgbClr val="FFFFFF"/>
                </a:highlight>
                <a:latin typeface="Consolas" panose="020B0609020204030204" pitchFamily="49" charset="0"/>
              </a:rPr>
              <a:t>={1}"</a:t>
            </a:r>
            <a:r>
              <a:rPr lang="en-US" sz="1600" dirty="0">
                <a:solidFill>
                  <a:srgbClr val="000000"/>
                </a:solidFill>
                <a:highlight>
                  <a:srgbClr val="FFFFFF"/>
                </a:highlight>
                <a:latin typeface="Consolas" panose="020B0609020204030204" pitchFamily="49" charset="0"/>
              </a:rPr>
              <a:t>, </a:t>
            </a:r>
            <a:br>
              <a:rPr lang="en-US" sz="1600" dirty="0">
                <a:solidFill>
                  <a:srgbClr val="000000"/>
                </a:solidFill>
                <a:highlight>
                  <a:srgbClr val="FFFFFF"/>
                </a:highlight>
                <a:latin typeface="Consolas" panose="020B0609020204030204" pitchFamily="49" charset="0"/>
              </a:rPr>
            </a:b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storageAccountName</a:t>
            </a:r>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r>
            <a:br>
              <a:rPr lang="en-US" sz="1600" dirty="0" smtClean="0">
                <a:solidFill>
                  <a:srgbClr val="000000"/>
                </a:solidFill>
                <a:highlight>
                  <a:srgbClr val="FFFFFF"/>
                </a:highlight>
                <a:latin typeface="Consolas" panose="020B0609020204030204" pitchFamily="49" charset="0"/>
              </a:rPr>
            </a:b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storageAccountKey</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eventProcessorHostName</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Guid</a:t>
            </a:r>
            <a:r>
              <a:rPr lang="en-US" sz="1600" dirty="0" err="1">
                <a:solidFill>
                  <a:srgbClr val="000000"/>
                </a:solidFill>
                <a:highlight>
                  <a:srgbClr val="FFFFFF"/>
                </a:highlight>
                <a:latin typeface="Consolas" panose="020B0609020204030204" pitchFamily="49" charset="0"/>
              </a:rPr>
              <a:t>.NewGuid</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ToString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EventProcessorHost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eventProcessorHost</a:t>
            </a:r>
            <a:r>
              <a:rPr lang="en-US" sz="1600" dirty="0">
                <a:solidFill>
                  <a:srgbClr val="000000"/>
                </a:solidFill>
                <a:highlight>
                  <a:srgbClr val="FFFFFF"/>
                </a:highlight>
                <a:latin typeface="Consolas" panose="020B0609020204030204" pitchFamily="49" charset="0"/>
              </a:rPr>
              <a:t> =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EventProcessorHost</a:t>
            </a:r>
            <a:r>
              <a:rPr lang="en-US" sz="1600" dirty="0" smtClean="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eventProcessorHostName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eventHubName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consumerGroupName</a:t>
            </a:r>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r>
            <a:br>
              <a:rPr lang="en-US" sz="1600" dirty="0" smtClean="0">
                <a:solidFill>
                  <a:srgbClr val="000000"/>
                </a:solidFill>
                <a:highlight>
                  <a:srgbClr val="FFFFFF"/>
                </a:highlight>
                <a:latin typeface="Consolas" panose="020B0609020204030204" pitchFamily="49" charset="0"/>
              </a:rPr>
            </a:b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eventHubConnectionString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storageConnectionString</a:t>
            </a:r>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p:txBody>
      </p:sp>
      <p:sp>
        <p:nvSpPr>
          <p:cNvPr id="7" name="Rounded Rectangle 6"/>
          <p:cNvSpPr/>
          <p:nvPr/>
        </p:nvSpPr>
        <p:spPr>
          <a:xfrm>
            <a:off x="731520" y="2257063"/>
            <a:ext cx="10607040" cy="983848"/>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3240911"/>
            <a:ext cx="10607040" cy="171305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31520" y="4953964"/>
            <a:ext cx="10607040" cy="1184997"/>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6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4"/>
            <a:ext cx="10515600" cy="1325563"/>
          </a:xfrm>
        </p:spPr>
        <p:txBody>
          <a:bodyPr/>
          <a:lstStyle/>
          <a:p>
            <a:r>
              <a:rPr lang="en-US" dirty="0" err="1" smtClean="0"/>
              <a:t>Groking</a:t>
            </a:r>
            <a:r>
              <a:rPr lang="en-US" dirty="0" smtClean="0"/>
              <a:t> the </a:t>
            </a:r>
            <a:r>
              <a:rPr lang="en-US" dirty="0" err="1" smtClean="0"/>
              <a:t>.nET</a:t>
            </a:r>
            <a:r>
              <a:rPr lang="en-US" dirty="0" smtClean="0"/>
              <a:t> code -  </a:t>
            </a:r>
            <a:r>
              <a:rPr lang="en-US" dirty="0" err="1" smtClean="0"/>
              <a:t>PROGRAM.cs</a:t>
            </a:r>
            <a:endParaRPr lang="en-US" dirty="0"/>
          </a:p>
        </p:txBody>
      </p:sp>
      <p:sp>
        <p:nvSpPr>
          <p:cNvPr id="3" name="Rectangle 2"/>
          <p:cNvSpPr/>
          <p:nvPr/>
        </p:nvSpPr>
        <p:spPr>
          <a:xfrm>
            <a:off x="838200" y="1825625"/>
            <a:ext cx="11353800" cy="3785652"/>
          </a:xfrm>
          <a:prstGeom prst="rect">
            <a:avLst/>
          </a:prstGeom>
        </p:spPr>
        <p:txBody>
          <a:bodyPr wrap="square">
            <a:spAutoFit/>
          </a:bodyPr>
          <a:lstStyle/>
          <a:p>
            <a:r>
              <a:rPr lang="en-US" sz="1600" dirty="0" smtClean="0">
                <a:solidFill>
                  <a:srgbClr val="2B91AF"/>
                </a:solidFill>
                <a:highlight>
                  <a:srgbClr val="FFFFFF"/>
                </a:highlight>
                <a:latin typeface="Consolas" panose="020B0609020204030204" pitchFamily="49" charset="0"/>
              </a:rPr>
              <a:t>    </a:t>
            </a:r>
            <a:r>
              <a:rPr lang="en-US" sz="1600" dirty="0" err="1" smtClean="0">
                <a:solidFill>
                  <a:srgbClr val="2B91AF"/>
                </a:solidFill>
                <a:highlight>
                  <a:srgbClr val="FFFFFF"/>
                </a:highlight>
                <a:latin typeface="Consolas" panose="020B0609020204030204" pitchFamily="49" charset="0"/>
              </a:rPr>
              <a:t>Console</a:t>
            </a:r>
            <a:r>
              <a:rPr lang="en-US" sz="1600" dirty="0" err="1" smtClean="0">
                <a:solidFill>
                  <a:srgbClr val="000000"/>
                </a:solidFill>
                <a:highlight>
                  <a:srgbClr val="FFFFFF"/>
                </a:highlight>
                <a:latin typeface="Consolas" panose="020B0609020204030204" pitchFamily="49" charset="0"/>
              </a:rPr>
              <a:t>.WriteLine</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"Registering </a:t>
            </a:r>
            <a:r>
              <a:rPr lang="en-US" sz="1600" dirty="0" err="1">
                <a:solidFill>
                  <a:srgbClr val="A31515"/>
                </a:solidFill>
                <a:highlight>
                  <a:srgbClr val="FFFFFF"/>
                </a:highlight>
                <a:latin typeface="Consolas" panose="020B0609020204030204" pitchFamily="49" charset="0"/>
              </a:rPr>
              <a:t>EventProcessor</a:t>
            </a:r>
            <a:r>
              <a:rPr lang="en-US" sz="1600" dirty="0">
                <a:solidFill>
                  <a:srgbClr val="A31515"/>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EventProcessorOptions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processorOptions</a:t>
            </a:r>
            <a:r>
              <a:rPr lang="en-US" sz="1600" dirty="0">
                <a:solidFill>
                  <a:srgbClr val="000000"/>
                </a:solidFill>
                <a:highlight>
                  <a:srgbClr val="FFFFFF"/>
                </a:highlight>
                <a:latin typeface="Consolas" panose="020B0609020204030204" pitchFamily="49" charset="0"/>
              </a:rPr>
              <a:t> =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EventProcessorOptions</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 Start </a:t>
            </a:r>
            <a:r>
              <a:rPr lang="en-US" sz="1600" dirty="0">
                <a:solidFill>
                  <a:srgbClr val="008000"/>
                </a:solidFill>
                <a:highlight>
                  <a:srgbClr val="FFFFFF"/>
                </a:highlight>
                <a:latin typeface="Consolas" panose="020B0609020204030204" pitchFamily="49" charset="0"/>
              </a:rPr>
              <a:t>reading messages from now, </a:t>
            </a:r>
            <a:r>
              <a:rPr lang="en-US" sz="1600" dirty="0" err="1">
                <a:solidFill>
                  <a:srgbClr val="008000"/>
                </a:solidFill>
                <a:highlight>
                  <a:srgbClr val="FFFFFF"/>
                </a:highlight>
                <a:latin typeface="Consolas" panose="020B0609020204030204" pitchFamily="49" charset="0"/>
              </a:rPr>
              <a:t>ingore</a:t>
            </a:r>
            <a:r>
              <a:rPr lang="en-US" sz="1600" dirty="0">
                <a:solidFill>
                  <a:srgbClr val="008000"/>
                </a:solidFill>
                <a:highlight>
                  <a:srgbClr val="FFFFFF"/>
                </a:highlight>
                <a:latin typeface="Consolas" panose="020B0609020204030204" pitchFamily="49" charset="0"/>
              </a:rPr>
              <a:t> any previous messages in the </a:t>
            </a:r>
            <a:r>
              <a:rPr lang="en-US" sz="1600" dirty="0" smtClean="0">
                <a:solidFill>
                  <a:srgbClr val="008000"/>
                </a:solidFill>
                <a:highlight>
                  <a:srgbClr val="FFFFFF"/>
                </a:highlight>
                <a:latin typeface="Consolas" panose="020B0609020204030204" pitchFamily="49" charset="0"/>
              </a:rPr>
              <a:t>hub</a:t>
            </a:r>
          </a:p>
          <a:p>
            <a:r>
              <a:rPr lang="en-US" sz="1600" dirty="0">
                <a:solidFill>
                  <a:srgbClr val="008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     // Set </a:t>
            </a:r>
            <a:r>
              <a:rPr lang="en-US" sz="1600" dirty="0" err="1" smtClean="0">
                <a:solidFill>
                  <a:srgbClr val="008000"/>
                </a:solidFill>
                <a:highlight>
                  <a:srgbClr val="FFFFFF"/>
                </a:highlight>
                <a:latin typeface="Consolas" panose="020B0609020204030204" pitchFamily="49" charset="0"/>
              </a:rPr>
              <a:t>initialOffsetProvider</a:t>
            </a:r>
            <a:r>
              <a:rPr lang="en-US" sz="1600" dirty="0" smtClean="0">
                <a:solidFill>
                  <a:srgbClr val="008000"/>
                </a:solidFill>
                <a:highlight>
                  <a:srgbClr val="FFFFFF"/>
                </a:highlight>
                <a:latin typeface="Consolas" panose="020B0609020204030204" pitchFamily="49" charset="0"/>
              </a:rPr>
              <a:t> = null if you don’t want to use an offset.</a:t>
            </a:r>
          </a:p>
          <a:p>
            <a:r>
              <a:rPr lang="en-US" sz="1600" dirty="0">
                <a:solidFill>
                  <a:srgbClr val="008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     // Normal </a:t>
            </a:r>
            <a:r>
              <a:rPr lang="en-US" sz="1600" dirty="0" err="1" smtClean="0">
                <a:solidFill>
                  <a:srgbClr val="008000"/>
                </a:solidFill>
                <a:highlight>
                  <a:srgbClr val="FFFFFF"/>
                </a:highlight>
                <a:latin typeface="Consolas" panose="020B0609020204030204" pitchFamily="49" charset="0"/>
              </a:rPr>
              <a:t>EventProcessorHost</a:t>
            </a:r>
            <a:r>
              <a:rPr lang="en-US" sz="1600" dirty="0" smtClean="0">
                <a:solidFill>
                  <a:srgbClr val="008000"/>
                </a:solidFill>
                <a:highlight>
                  <a:srgbClr val="FFFFFF"/>
                </a:highlight>
                <a:latin typeface="Consolas" panose="020B0609020204030204" pitchFamily="49" charset="0"/>
              </a:rPr>
              <a:t> </a:t>
            </a:r>
            <a:r>
              <a:rPr lang="en-US" sz="1600" dirty="0" err="1" smtClean="0">
                <a:solidFill>
                  <a:srgbClr val="008000"/>
                </a:solidFill>
                <a:highlight>
                  <a:srgbClr val="FFFFFF"/>
                </a:highlight>
                <a:latin typeface="Consolas" panose="020B0609020204030204" pitchFamily="49" charset="0"/>
              </a:rPr>
              <a:t>checkpointing</a:t>
            </a:r>
            <a:r>
              <a:rPr lang="en-US" sz="1600" dirty="0" smtClean="0">
                <a:solidFill>
                  <a:srgbClr val="008000"/>
                </a:solidFill>
                <a:highlight>
                  <a:srgbClr val="FFFFFF"/>
                </a:highlight>
                <a:latin typeface="Consolas" panose="020B0609020204030204" pitchFamily="49" charset="0"/>
              </a:rPr>
              <a:t> should then read from where we last processed</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InitialOffsetProvider</a:t>
            </a:r>
            <a:r>
              <a:rPr lang="en-US" sz="1600" dirty="0">
                <a:solidFill>
                  <a:srgbClr val="000000"/>
                </a:solidFill>
                <a:highlight>
                  <a:srgbClr val="FFFFFF"/>
                </a:highlight>
                <a:latin typeface="Consolas" panose="020B0609020204030204" pitchFamily="49" charset="0"/>
              </a:rPr>
              <a:t> = (name) =&gt; </a:t>
            </a:r>
            <a:r>
              <a:rPr lang="en-US" sz="1600" dirty="0" err="1">
                <a:solidFill>
                  <a:srgbClr val="2B91AF"/>
                </a:solidFill>
                <a:highlight>
                  <a:srgbClr val="FFFFFF"/>
                </a:highlight>
                <a:latin typeface="Consolas" panose="020B0609020204030204" pitchFamily="49" charset="0"/>
              </a:rPr>
              <a:t>DateTime</a:t>
            </a:r>
            <a:r>
              <a:rPr lang="en-US" sz="1600" dirty="0" err="1">
                <a:solidFill>
                  <a:srgbClr val="000000"/>
                </a:solidFill>
                <a:highlight>
                  <a:srgbClr val="FFFFFF"/>
                </a:highlight>
                <a:latin typeface="Consolas" panose="020B0609020204030204" pitchFamily="49" charset="0"/>
              </a:rPr>
              <a:t>.UtcNow</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eventProcessorHost.RegisterEventProcessorAsync</a:t>
            </a:r>
            <a:r>
              <a:rPr lang="en-US" sz="1600" dirty="0">
                <a:solidFill>
                  <a:srgbClr val="000000"/>
                </a:solidFill>
                <a:highlight>
                  <a:srgbClr val="FFFFFF"/>
                </a:highlight>
                <a:latin typeface="Consolas" panose="020B0609020204030204" pitchFamily="49" charset="0"/>
              </a:rPr>
              <a:t>&lt;</a:t>
            </a:r>
            <a:r>
              <a:rPr lang="en-US" sz="1600" dirty="0" err="1">
                <a:solidFill>
                  <a:srgbClr val="2B91AF"/>
                </a:solidFill>
                <a:highlight>
                  <a:srgbClr val="FFFFFF"/>
                </a:highlight>
                <a:latin typeface="Consolas" panose="020B0609020204030204" pitchFamily="49" charset="0"/>
              </a:rPr>
              <a:t>SimpleEventProcessor</a:t>
            </a:r>
            <a:r>
              <a:rPr lang="en-US" sz="1600" dirty="0">
                <a:solidFill>
                  <a:srgbClr val="000000"/>
                </a:solidFill>
                <a:highlight>
                  <a:srgbClr val="FFFFFF"/>
                </a:highlight>
                <a:latin typeface="Consolas" panose="020B0609020204030204" pitchFamily="49" charset="0"/>
              </a:rPr>
              <a:t>&gt;(</a:t>
            </a:r>
            <a:r>
              <a:rPr lang="en-US" sz="1600" dirty="0" err="1">
                <a:solidFill>
                  <a:srgbClr val="000000"/>
                </a:solidFill>
                <a:highlight>
                  <a:srgbClr val="FFFFFF"/>
                </a:highlight>
                <a:latin typeface="Consolas" panose="020B0609020204030204" pitchFamily="49" charset="0"/>
              </a:rPr>
              <a:t>processorOptions</a:t>
            </a:r>
            <a:r>
              <a:rPr lang="en-US" sz="1600" dirty="0">
                <a:solidFill>
                  <a:srgbClr val="000000"/>
                </a:solidFill>
                <a:highlight>
                  <a:srgbClr val="FFFFFF"/>
                </a:highlight>
                <a:latin typeface="Consolas" panose="020B0609020204030204" pitchFamily="49" charset="0"/>
              </a:rPr>
              <a:t>).Wait();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Console</a:t>
            </a:r>
            <a:r>
              <a:rPr lang="en-US" sz="1600" dirty="0" err="1">
                <a:solidFill>
                  <a:srgbClr val="000000"/>
                </a:solidFill>
                <a:highlight>
                  <a:srgbClr val="FFFFFF"/>
                </a:highlight>
                <a:latin typeface="Consolas" panose="020B0609020204030204" pitchFamily="49" charset="0"/>
              </a:rPr>
              <a:t>.WriteLine</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"Receiving.  Press enter key to stop worker."</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Console</a:t>
            </a:r>
            <a:r>
              <a:rPr lang="en-US" sz="1600" dirty="0" err="1">
                <a:solidFill>
                  <a:srgbClr val="000000"/>
                </a:solidFill>
                <a:highlight>
                  <a:srgbClr val="FFFFFF"/>
                </a:highlight>
                <a:latin typeface="Consolas" panose="020B0609020204030204" pitchFamily="49" charset="0"/>
              </a:rPr>
              <a:t>.ReadLine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eventProcessorHost.UnregisterEventProcessorAsync</a:t>
            </a:r>
            <a:r>
              <a:rPr lang="en-US" sz="1600" dirty="0">
                <a:solidFill>
                  <a:srgbClr val="000000"/>
                </a:solidFill>
                <a:highlight>
                  <a:srgbClr val="FFFFFF"/>
                </a:highlight>
                <a:latin typeface="Consolas" panose="020B0609020204030204" pitchFamily="49" charset="0"/>
              </a:rPr>
              <a:t>().Wait();</a:t>
            </a: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 End of Main()</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 End of Program class</a:t>
            </a:r>
            <a:endParaRPr lang="en-US" sz="1600" dirty="0">
              <a:solidFill>
                <a:srgbClr val="000000"/>
              </a:solidFill>
              <a:highlight>
                <a:srgbClr val="FFFFFF"/>
              </a:highlight>
              <a:latin typeface="Consolas" panose="020B0609020204030204" pitchFamily="49" charset="0"/>
            </a:endParaRPr>
          </a:p>
        </p:txBody>
      </p:sp>
      <p:sp>
        <p:nvSpPr>
          <p:cNvPr id="6" name="Rounded Rectangle 5"/>
          <p:cNvSpPr/>
          <p:nvPr/>
        </p:nvSpPr>
        <p:spPr>
          <a:xfrm>
            <a:off x="731519" y="1678328"/>
            <a:ext cx="11213553" cy="2529587"/>
          </a:xfrm>
          <a:prstGeom prst="roundRect">
            <a:avLst>
              <a:gd name="adj" fmla="val 9404"/>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1519" y="4207916"/>
            <a:ext cx="11213553" cy="1403361"/>
          </a:xfrm>
          <a:prstGeom prst="roundRect">
            <a:avLst>
              <a:gd name="adj" fmla="val 9404"/>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195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1"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Receiving Events Hub Messages with .NET</a:t>
            </a:r>
            <a:endParaRPr lang="en-US" dirty="0"/>
          </a:p>
        </p:txBody>
      </p:sp>
    </p:spTree>
    <p:extLst>
      <p:ext uri="{BB962C8B-B14F-4D97-AF65-F5344CB8AC3E}">
        <p14:creationId xmlns:p14="http://schemas.microsoft.com/office/powerpoint/2010/main" val="316471423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410282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10" grpId="0" animBg="1"/>
      <p:bldP spid="159" grpId="0" animBg="1"/>
      <p:bldP spid="176" grpId="0" animBg="1"/>
      <p:bldP spid="175" grpId="0" animBg="1"/>
      <p:bldP spid="44" grpId="0" animBg="1"/>
      <p:bldP spid="36" grpId="0" animBg="1"/>
      <p:bldP spid="33" grpId="0" animBg="1"/>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overview</a:t>
            </a:r>
            <a:endParaRPr lang="en-US" dirty="0"/>
          </a:p>
        </p:txBody>
      </p:sp>
      <p:grpSp>
        <p:nvGrpSpPr>
          <p:cNvPr id="51" name="Group 50"/>
          <p:cNvGrpSpPr/>
          <p:nvPr/>
        </p:nvGrpSpPr>
        <p:grpSpPr>
          <a:xfrm>
            <a:off x="1002280" y="1898968"/>
            <a:ext cx="10156959" cy="3600436"/>
            <a:chOff x="816889" y="1898968"/>
            <a:chExt cx="10156959" cy="3600436"/>
          </a:xfrm>
        </p:grpSpPr>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889" y="2691170"/>
              <a:ext cx="2673374" cy="2346569"/>
            </a:xfrm>
            <a:prstGeom prst="rect">
              <a:avLst/>
            </a:prstGeom>
          </p:spPr>
        </p:pic>
        <p:sp>
          <p:nvSpPr>
            <p:cNvPr id="45" name="RSS Icon"/>
            <p:cNvSpPr>
              <a:spLocks noChangeAspect="1"/>
            </p:cNvSpPr>
            <p:nvPr/>
          </p:nvSpPr>
          <p:spPr>
            <a:xfrm rot="2700000" flipH="1">
              <a:off x="3807774" y="4045477"/>
              <a:ext cx="391418" cy="393263"/>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4341628" y="2721300"/>
              <a:ext cx="1481298" cy="1010890"/>
              <a:chOff x="4774200" y="4185244"/>
              <a:chExt cx="2651535" cy="1809502"/>
            </a:xfrm>
          </p:grpSpPr>
          <p:grpSp>
            <p:nvGrpSpPr>
              <p:cNvPr id="41" name="Particle Logo"/>
              <p:cNvGrpSpPr>
                <a:grpSpLocks noChangeAspect="1"/>
              </p:cNvGrpSpPr>
              <p:nvPr/>
            </p:nvGrpSpPr>
            <p:grpSpPr>
              <a:xfrm>
                <a:off x="5457759" y="4606848"/>
                <a:ext cx="1284416" cy="1185750"/>
                <a:chOff x="3070224" y="496888"/>
                <a:chExt cx="6059488" cy="5594017"/>
              </a:xfrm>
            </p:grpSpPr>
            <p:sp>
              <p:nvSpPr>
                <p:cNvPr id="39"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42"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4" name="Group 13"/>
            <p:cNvGrpSpPr/>
            <p:nvPr/>
          </p:nvGrpSpPr>
          <p:grpSpPr>
            <a:xfrm>
              <a:off x="4341507" y="3894134"/>
              <a:ext cx="1481541" cy="1249232"/>
              <a:chOff x="4545987" y="4157821"/>
              <a:chExt cx="1687963" cy="1423286"/>
            </a:xfrm>
          </p:grpSpPr>
          <p:sp>
            <p:nvSpPr>
              <p:cNvPr id="3" name="TextBox 2"/>
              <p:cNvSpPr txBox="1"/>
              <p:nvPr/>
            </p:nvSpPr>
            <p:spPr>
              <a:xfrm>
                <a:off x="4545987" y="4934776"/>
                <a:ext cx="1687963" cy="646331"/>
              </a:xfrm>
              <a:prstGeom prst="rect">
                <a:avLst/>
              </a:prstGeom>
              <a:noFill/>
            </p:spPr>
            <p:txBody>
              <a:bodyPr wrap="none" rtlCol="0">
                <a:spAutoFit/>
              </a:bodyPr>
              <a:lstStyle/>
              <a:p>
                <a:pPr algn="ctr"/>
                <a:r>
                  <a:rPr lang="en-US" dirty="0" err="1" smtClean="0"/>
                  <a:t>PublishWeather</a:t>
                </a:r>
                <a:r>
                  <a:rPr lang="en-US" dirty="0" smtClean="0"/>
                  <a:t/>
                </a:r>
                <a:br>
                  <a:rPr lang="en-US" dirty="0" smtClean="0"/>
                </a:br>
                <a:r>
                  <a:rPr lang="en-US" dirty="0" smtClean="0"/>
                  <a:t>Web Hook</a:t>
                </a:r>
                <a:endParaRPr lang="en-US" dirty="0"/>
              </a:p>
            </p:txBody>
          </p:sp>
          <p:grpSp>
            <p:nvGrpSpPr>
              <p:cNvPr id="13" name="Group 12"/>
              <p:cNvGrpSpPr/>
              <p:nvPr/>
            </p:nvGrpSpPr>
            <p:grpSpPr>
              <a:xfrm>
                <a:off x="5077665" y="4157821"/>
                <a:ext cx="624607" cy="768792"/>
                <a:chOff x="5143344" y="4157821"/>
                <a:chExt cx="624607" cy="768792"/>
              </a:xfrm>
            </p:grpSpPr>
            <p:sp>
              <p:nvSpPr>
                <p:cNvPr id="16"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Right Arrow 14"/>
            <p:cNvSpPr/>
            <p:nvPr/>
          </p:nvSpPr>
          <p:spPr>
            <a:xfrm>
              <a:off x="5723608"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6330658" y="1898968"/>
              <a:ext cx="2686295" cy="1833222"/>
              <a:chOff x="6626796" y="1675448"/>
              <a:chExt cx="2543201" cy="1735569"/>
            </a:xfrm>
          </p:grpSpPr>
          <p:grpSp>
            <p:nvGrpSpPr>
              <p:cNvPr id="17" name="Group 16"/>
              <p:cNvGrpSpPr/>
              <p:nvPr/>
            </p:nvGrpSpPr>
            <p:grpSpPr>
              <a:xfrm>
                <a:off x="6888363" y="2369121"/>
                <a:ext cx="2049259" cy="852036"/>
                <a:chOff x="7402397" y="2990331"/>
                <a:chExt cx="2059214" cy="856174"/>
              </a:xfrm>
              <a:solidFill>
                <a:schemeClr val="accent1"/>
              </a:solidFill>
            </p:grpSpPr>
            <p:sp>
              <p:nvSpPr>
                <p:cNvPr id="29" name="Freeform 28"/>
                <p:cNvSpPr>
                  <a:spLocks/>
                </p:cNvSpPr>
                <p:nvPr/>
              </p:nvSpPr>
              <p:spPr bwMode="auto">
                <a:xfrm>
                  <a:off x="7964390" y="2990331"/>
                  <a:ext cx="935228" cy="599192"/>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 name="Freeform 29"/>
                <p:cNvSpPr/>
                <p:nvPr/>
              </p:nvSpPr>
              <p:spPr>
                <a:xfrm>
                  <a:off x="7402397" y="3626575"/>
                  <a:ext cx="2059214" cy="219930"/>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Cloud Icon 02"/>
              <p:cNvSpPr>
                <a:spLocks noChangeAspect="1"/>
              </p:cNvSpPr>
              <p:nvPr/>
            </p:nvSpPr>
            <p:spPr bwMode="auto">
              <a:xfrm>
                <a:off x="6626796" y="1675448"/>
                <a:ext cx="2543201" cy="1735569"/>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 name="Group 20"/>
            <p:cNvGrpSpPr/>
            <p:nvPr/>
          </p:nvGrpSpPr>
          <p:grpSpPr>
            <a:xfrm>
              <a:off x="6341157" y="3911832"/>
              <a:ext cx="1086462" cy="1231533"/>
              <a:chOff x="7794794" y="3365185"/>
              <a:chExt cx="1237838" cy="1403121"/>
            </a:xfrm>
          </p:grpSpPr>
          <p:sp>
            <p:nvSpPr>
              <p:cNvPr id="33" name="Freeform 32"/>
              <p:cNvSpPr>
                <a:spLocks/>
              </p:cNvSpPr>
              <p:nvPr/>
            </p:nvSpPr>
            <p:spPr bwMode="auto">
              <a:xfrm>
                <a:off x="8043802" y="3365185"/>
                <a:ext cx="739820" cy="748627"/>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34" name="TextBox 33"/>
              <p:cNvSpPr txBox="1"/>
              <p:nvPr/>
            </p:nvSpPr>
            <p:spPr>
              <a:xfrm>
                <a:off x="7794794" y="4121975"/>
                <a:ext cx="1237838" cy="646331"/>
              </a:xfrm>
              <a:prstGeom prst="rect">
                <a:avLst/>
              </a:prstGeom>
              <a:noFill/>
            </p:spPr>
            <p:txBody>
              <a:bodyPr wrap="none" rtlCol="0">
                <a:spAutoFit/>
              </a:bodyPr>
              <a:lstStyle/>
              <a:p>
                <a:pPr algn="ctr"/>
                <a:r>
                  <a:rPr lang="en-US" dirty="0" err="1" smtClean="0"/>
                  <a:t>DeviceHub</a:t>
                </a:r>
                <a:r>
                  <a:rPr lang="en-US" dirty="0" smtClean="0"/>
                  <a:t/>
                </a:r>
                <a:br>
                  <a:rPr lang="en-US" dirty="0" smtClean="0"/>
                </a:br>
                <a:r>
                  <a:rPr lang="en-US" dirty="0" smtClean="0"/>
                  <a:t>Event Hub</a:t>
                </a:r>
                <a:endParaRPr lang="en-US" dirty="0"/>
              </a:p>
            </p:txBody>
          </p:sp>
        </p:grpSp>
        <p:sp>
          <p:nvSpPr>
            <p:cNvPr id="37" name="Right Arrow 36"/>
            <p:cNvSpPr/>
            <p:nvPr/>
          </p:nvSpPr>
          <p:spPr>
            <a:xfrm>
              <a:off x="7427646" y="4026431"/>
              <a:ext cx="346713"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7606167" y="3909320"/>
              <a:ext cx="1552339" cy="1477170"/>
              <a:chOff x="8803397" y="3362323"/>
              <a:chExt cx="1768625" cy="1682982"/>
            </a:xfrm>
          </p:grpSpPr>
          <p:sp>
            <p:nvSpPr>
              <p:cNvPr id="36" name="Freeform 35"/>
              <p:cNvSpPr>
                <a:spLocks/>
              </p:cNvSpPr>
              <p:nvPr/>
            </p:nvSpPr>
            <p:spPr bwMode="auto">
              <a:xfrm>
                <a:off x="9195092" y="3362323"/>
                <a:ext cx="985228" cy="754454"/>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 name="TextBox 42"/>
              <p:cNvSpPr txBox="1"/>
              <p:nvPr/>
            </p:nvSpPr>
            <p:spPr>
              <a:xfrm>
                <a:off x="8803397" y="4121975"/>
                <a:ext cx="1768625" cy="923330"/>
              </a:xfrm>
              <a:prstGeom prst="rect">
                <a:avLst/>
              </a:prstGeom>
              <a:noFill/>
            </p:spPr>
            <p:txBody>
              <a:bodyPr wrap="none" rtlCol="0">
                <a:spAutoFit/>
              </a:bodyPr>
              <a:lstStyle/>
              <a:p>
                <a:pPr algn="ctr"/>
                <a:r>
                  <a:rPr lang="en-US" dirty="0" err="1" smtClean="0"/>
                  <a:t>PowerBIDump</a:t>
                </a:r>
                <a:r>
                  <a:rPr lang="en-US" dirty="0" smtClean="0"/>
                  <a:t/>
                </a:r>
                <a:br>
                  <a:rPr lang="en-US" dirty="0" smtClean="0"/>
                </a:br>
                <a:r>
                  <a:rPr lang="en-US" dirty="0" smtClean="0"/>
                  <a:t>Stream Analytics</a:t>
                </a:r>
                <a:br>
                  <a:rPr lang="en-US" dirty="0" smtClean="0"/>
                </a:br>
                <a:r>
                  <a:rPr lang="en-US" dirty="0" smtClean="0"/>
                  <a:t>Job</a:t>
                </a:r>
                <a:endParaRPr lang="en-US" dirty="0"/>
              </a:p>
            </p:txBody>
          </p:sp>
        </p:grpSp>
        <p:sp>
          <p:nvSpPr>
            <p:cNvPr id="46" name="Right Arrow 45"/>
            <p:cNvSpPr/>
            <p:nvPr/>
          </p:nvSpPr>
          <p:spPr>
            <a:xfrm>
              <a:off x="9184274"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9913714" y="3909320"/>
              <a:ext cx="667939" cy="659589"/>
              <a:chOff x="9923495" y="2407292"/>
              <a:chExt cx="1017306" cy="1004589"/>
            </a:xfrm>
          </p:grpSpPr>
          <p:sp>
            <p:nvSpPr>
              <p:cNvPr id="47" name="Rectangle 46"/>
              <p:cNvSpPr/>
              <p:nvPr/>
            </p:nvSpPr>
            <p:spPr>
              <a:xfrm>
                <a:off x="9923495" y="2407292"/>
                <a:ext cx="1017306" cy="1004589"/>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a:spLocks noChangeAspect="1"/>
              </p:cNvSpPr>
              <p:nvPr/>
            </p:nvSpPr>
            <p:spPr bwMode="auto">
              <a:xfrm>
                <a:off x="10063552" y="2527151"/>
                <a:ext cx="737192" cy="76487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TextBox 49"/>
            <p:cNvSpPr txBox="1"/>
            <p:nvPr/>
          </p:nvSpPr>
          <p:spPr>
            <a:xfrm>
              <a:off x="9521527" y="4576074"/>
              <a:ext cx="1452321" cy="923330"/>
            </a:xfrm>
            <a:prstGeom prst="rect">
              <a:avLst/>
            </a:prstGeom>
            <a:noFill/>
          </p:spPr>
          <p:txBody>
            <a:bodyPr wrap="none" rtlCol="0">
              <a:spAutoFit/>
            </a:bodyPr>
            <a:lstStyle/>
            <a:p>
              <a:pPr algn="ctr"/>
              <a:r>
                <a:rPr lang="en-US" dirty="0" err="1" smtClean="0"/>
                <a:t>WeatherData</a:t>
              </a:r>
              <a:r>
                <a:rPr lang="en-US" dirty="0" smtClean="0"/>
                <a:t/>
              </a:r>
              <a:br>
                <a:rPr lang="en-US" dirty="0" smtClean="0"/>
              </a:br>
              <a:r>
                <a:rPr lang="en-US" dirty="0" smtClean="0"/>
                <a:t>Power BI</a:t>
              </a:r>
              <a:br>
                <a:rPr lang="en-US" dirty="0" smtClean="0"/>
              </a:br>
              <a:r>
                <a:rPr lang="en-US" dirty="0" smtClean="0"/>
                <a:t>Data Set</a:t>
              </a:r>
              <a:endParaRPr lang="en-US" dirty="0"/>
            </a:p>
          </p:txBody>
        </p:sp>
      </p:grpSp>
    </p:spTree>
    <p:extLst>
      <p:ext uri="{BB962C8B-B14F-4D97-AF65-F5344CB8AC3E}">
        <p14:creationId xmlns:p14="http://schemas.microsoft.com/office/powerpoint/2010/main" val="4281254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overview</a:t>
            </a:r>
            <a:endParaRPr lang="en-US" dirty="0"/>
          </a:p>
        </p:txBody>
      </p:sp>
      <p:pic>
        <p:nvPicPr>
          <p:cNvPr id="32" name="Photon DHT11 Circui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280" y="2691170"/>
            <a:ext cx="2673374" cy="2346569"/>
          </a:xfrm>
          <a:prstGeom prst="rect">
            <a:avLst/>
          </a:prstGeom>
        </p:spPr>
      </p:pic>
      <p:sp>
        <p:nvSpPr>
          <p:cNvPr id="45" name="WiFi Logo"/>
          <p:cNvSpPr>
            <a:spLocks noChangeAspect="1"/>
          </p:cNvSpPr>
          <p:nvPr/>
        </p:nvSpPr>
        <p:spPr>
          <a:xfrm rot="2700000" flipH="1">
            <a:off x="3993165" y="4045477"/>
            <a:ext cx="391418" cy="393263"/>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Particle Cloud"/>
          <p:cNvGrpSpPr/>
          <p:nvPr/>
        </p:nvGrpSpPr>
        <p:grpSpPr>
          <a:xfrm>
            <a:off x="4527019" y="2721300"/>
            <a:ext cx="1481298" cy="1010890"/>
            <a:chOff x="4774200" y="4185244"/>
            <a:chExt cx="2651535" cy="1809502"/>
          </a:xfrm>
        </p:grpSpPr>
        <p:grpSp>
          <p:nvGrpSpPr>
            <p:cNvPr id="41" name="Particle Logo"/>
            <p:cNvGrpSpPr>
              <a:grpSpLocks noChangeAspect="1"/>
            </p:cNvGrpSpPr>
            <p:nvPr/>
          </p:nvGrpSpPr>
          <p:grpSpPr>
            <a:xfrm>
              <a:off x="5457759" y="4606848"/>
              <a:ext cx="1284416" cy="1185750"/>
              <a:chOff x="3070224" y="496888"/>
              <a:chExt cx="6059488" cy="5594017"/>
            </a:xfrm>
          </p:grpSpPr>
          <p:sp>
            <p:nvSpPr>
              <p:cNvPr id="39"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42"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4" name="Webhook"/>
          <p:cNvGrpSpPr/>
          <p:nvPr/>
        </p:nvGrpSpPr>
        <p:grpSpPr>
          <a:xfrm>
            <a:off x="4526898" y="3894134"/>
            <a:ext cx="1481541" cy="1249232"/>
            <a:chOff x="4545987" y="4157821"/>
            <a:chExt cx="1687963" cy="1423286"/>
          </a:xfrm>
        </p:grpSpPr>
        <p:sp>
          <p:nvSpPr>
            <p:cNvPr id="3" name="TextBox 2"/>
            <p:cNvSpPr txBox="1"/>
            <p:nvPr/>
          </p:nvSpPr>
          <p:spPr>
            <a:xfrm>
              <a:off x="4545987" y="4934776"/>
              <a:ext cx="1687963" cy="646331"/>
            </a:xfrm>
            <a:prstGeom prst="rect">
              <a:avLst/>
            </a:prstGeom>
            <a:noFill/>
          </p:spPr>
          <p:txBody>
            <a:bodyPr wrap="none" rtlCol="0">
              <a:spAutoFit/>
            </a:bodyPr>
            <a:lstStyle/>
            <a:p>
              <a:pPr algn="ctr"/>
              <a:r>
                <a:rPr lang="en-US" dirty="0" err="1" smtClean="0"/>
                <a:t>PublishWeather</a:t>
              </a:r>
              <a:r>
                <a:rPr lang="en-US" dirty="0" smtClean="0"/>
                <a:t/>
              </a:r>
              <a:br>
                <a:rPr lang="en-US" dirty="0" smtClean="0"/>
              </a:br>
              <a:r>
                <a:rPr lang="en-US" dirty="0" smtClean="0"/>
                <a:t>Web Hook</a:t>
              </a:r>
              <a:endParaRPr lang="en-US" dirty="0"/>
            </a:p>
          </p:txBody>
        </p:sp>
        <p:grpSp>
          <p:nvGrpSpPr>
            <p:cNvPr id="13" name="Group 12"/>
            <p:cNvGrpSpPr/>
            <p:nvPr/>
          </p:nvGrpSpPr>
          <p:grpSpPr>
            <a:xfrm>
              <a:off x="5077665" y="4157821"/>
              <a:ext cx="624607" cy="768792"/>
              <a:chOff x="5143344" y="4157821"/>
              <a:chExt cx="624607" cy="768792"/>
            </a:xfrm>
          </p:grpSpPr>
          <p:sp>
            <p:nvSpPr>
              <p:cNvPr id="16"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Right Arrow 14"/>
          <p:cNvSpPr/>
          <p:nvPr/>
        </p:nvSpPr>
        <p:spPr>
          <a:xfrm>
            <a:off x="5908999"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Azure Cloud"/>
          <p:cNvGrpSpPr/>
          <p:nvPr/>
        </p:nvGrpSpPr>
        <p:grpSpPr>
          <a:xfrm>
            <a:off x="6516049" y="1898968"/>
            <a:ext cx="2686295" cy="1833222"/>
            <a:chOff x="6626796" y="1675448"/>
            <a:chExt cx="2543201" cy="1735569"/>
          </a:xfrm>
        </p:grpSpPr>
        <p:grpSp>
          <p:nvGrpSpPr>
            <p:cNvPr id="17" name="Group 16"/>
            <p:cNvGrpSpPr/>
            <p:nvPr/>
          </p:nvGrpSpPr>
          <p:grpSpPr>
            <a:xfrm>
              <a:off x="6888363" y="2369121"/>
              <a:ext cx="2049259" cy="852036"/>
              <a:chOff x="7402397" y="2990331"/>
              <a:chExt cx="2059214" cy="856174"/>
            </a:xfrm>
            <a:solidFill>
              <a:schemeClr val="accent1"/>
            </a:solidFill>
          </p:grpSpPr>
          <p:sp>
            <p:nvSpPr>
              <p:cNvPr id="29" name="Freeform 28"/>
              <p:cNvSpPr>
                <a:spLocks/>
              </p:cNvSpPr>
              <p:nvPr/>
            </p:nvSpPr>
            <p:spPr bwMode="auto">
              <a:xfrm>
                <a:off x="7964390" y="2990331"/>
                <a:ext cx="935228" cy="599192"/>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 name="Freeform 29"/>
              <p:cNvSpPr/>
              <p:nvPr/>
            </p:nvSpPr>
            <p:spPr>
              <a:xfrm>
                <a:off x="7402397" y="3626575"/>
                <a:ext cx="2059214" cy="219930"/>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Cloud Icon 02"/>
            <p:cNvSpPr>
              <a:spLocks noChangeAspect="1"/>
            </p:cNvSpPr>
            <p:nvPr/>
          </p:nvSpPr>
          <p:spPr bwMode="auto">
            <a:xfrm>
              <a:off x="6626796" y="1675448"/>
              <a:ext cx="2543201" cy="1735569"/>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 name="Event Hub"/>
          <p:cNvGrpSpPr/>
          <p:nvPr/>
        </p:nvGrpSpPr>
        <p:grpSpPr>
          <a:xfrm>
            <a:off x="6526548" y="3911832"/>
            <a:ext cx="1086462" cy="1231533"/>
            <a:chOff x="7794794" y="3365185"/>
            <a:chExt cx="1237838" cy="1403121"/>
          </a:xfrm>
        </p:grpSpPr>
        <p:sp>
          <p:nvSpPr>
            <p:cNvPr id="33" name="Freeform 32"/>
            <p:cNvSpPr>
              <a:spLocks/>
            </p:cNvSpPr>
            <p:nvPr/>
          </p:nvSpPr>
          <p:spPr bwMode="auto">
            <a:xfrm>
              <a:off x="8043802" y="3365185"/>
              <a:ext cx="739820" cy="748627"/>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34" name="TextBox 33"/>
            <p:cNvSpPr txBox="1"/>
            <p:nvPr/>
          </p:nvSpPr>
          <p:spPr>
            <a:xfrm>
              <a:off x="7794794" y="4121975"/>
              <a:ext cx="1237838" cy="646331"/>
            </a:xfrm>
            <a:prstGeom prst="rect">
              <a:avLst/>
            </a:prstGeom>
            <a:noFill/>
          </p:spPr>
          <p:txBody>
            <a:bodyPr wrap="none" rtlCol="0">
              <a:spAutoFit/>
            </a:bodyPr>
            <a:lstStyle/>
            <a:p>
              <a:pPr algn="ctr"/>
              <a:r>
                <a:rPr lang="en-US" dirty="0" err="1" smtClean="0"/>
                <a:t>DeviceHub</a:t>
              </a:r>
              <a:r>
                <a:rPr lang="en-US" dirty="0" smtClean="0"/>
                <a:t/>
              </a:r>
              <a:br>
                <a:rPr lang="en-US" dirty="0" smtClean="0"/>
              </a:br>
              <a:r>
                <a:rPr lang="en-US" dirty="0" smtClean="0"/>
                <a:t>Event Hub</a:t>
              </a:r>
              <a:endParaRPr lang="en-US" dirty="0"/>
            </a:p>
          </p:txBody>
        </p:sp>
      </p:grpSp>
      <p:sp>
        <p:nvSpPr>
          <p:cNvPr id="37" name="Right Arrow 36"/>
          <p:cNvSpPr/>
          <p:nvPr/>
        </p:nvSpPr>
        <p:spPr>
          <a:xfrm>
            <a:off x="7613037" y="4026431"/>
            <a:ext cx="346713"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Stream Analytics"/>
          <p:cNvGrpSpPr/>
          <p:nvPr/>
        </p:nvGrpSpPr>
        <p:grpSpPr>
          <a:xfrm>
            <a:off x="7791558" y="3909320"/>
            <a:ext cx="1552339" cy="1477170"/>
            <a:chOff x="8803397" y="3362323"/>
            <a:chExt cx="1768625" cy="1682982"/>
          </a:xfrm>
        </p:grpSpPr>
        <p:sp>
          <p:nvSpPr>
            <p:cNvPr id="36" name="Freeform 35"/>
            <p:cNvSpPr>
              <a:spLocks/>
            </p:cNvSpPr>
            <p:nvPr/>
          </p:nvSpPr>
          <p:spPr bwMode="auto">
            <a:xfrm>
              <a:off x="9195092" y="3362323"/>
              <a:ext cx="985228" cy="754454"/>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 name="TextBox 42"/>
            <p:cNvSpPr txBox="1"/>
            <p:nvPr/>
          </p:nvSpPr>
          <p:spPr>
            <a:xfrm>
              <a:off x="8803397" y="4121975"/>
              <a:ext cx="1768625" cy="923330"/>
            </a:xfrm>
            <a:prstGeom prst="rect">
              <a:avLst/>
            </a:prstGeom>
            <a:noFill/>
          </p:spPr>
          <p:txBody>
            <a:bodyPr wrap="none" rtlCol="0">
              <a:spAutoFit/>
            </a:bodyPr>
            <a:lstStyle/>
            <a:p>
              <a:pPr algn="ctr"/>
              <a:r>
                <a:rPr lang="en-US" dirty="0" err="1" smtClean="0"/>
                <a:t>PowerBIDump</a:t>
              </a:r>
              <a:r>
                <a:rPr lang="en-US" dirty="0" smtClean="0"/>
                <a:t/>
              </a:r>
              <a:br>
                <a:rPr lang="en-US" dirty="0" smtClean="0"/>
              </a:br>
              <a:r>
                <a:rPr lang="en-US" dirty="0" smtClean="0"/>
                <a:t>Stream Analytics</a:t>
              </a:r>
              <a:br>
                <a:rPr lang="en-US" dirty="0" smtClean="0"/>
              </a:br>
              <a:r>
                <a:rPr lang="en-US" dirty="0" smtClean="0"/>
                <a:t>Job</a:t>
              </a:r>
              <a:endParaRPr lang="en-US" dirty="0"/>
            </a:p>
          </p:txBody>
        </p:sp>
      </p:grpSp>
      <p:sp>
        <p:nvSpPr>
          <p:cNvPr id="46" name="Right Arrow 45"/>
          <p:cNvSpPr/>
          <p:nvPr/>
        </p:nvSpPr>
        <p:spPr>
          <a:xfrm>
            <a:off x="9369665"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10099105" y="3909320"/>
            <a:ext cx="667939" cy="659589"/>
            <a:chOff x="9923495" y="2407292"/>
            <a:chExt cx="1017306" cy="1004589"/>
          </a:xfrm>
        </p:grpSpPr>
        <p:sp>
          <p:nvSpPr>
            <p:cNvPr id="47" name="Rectangle 46"/>
            <p:cNvSpPr/>
            <p:nvPr/>
          </p:nvSpPr>
          <p:spPr>
            <a:xfrm>
              <a:off x="9923495" y="2407292"/>
              <a:ext cx="1017306" cy="1004589"/>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a:spLocks noChangeAspect="1"/>
            </p:cNvSpPr>
            <p:nvPr/>
          </p:nvSpPr>
          <p:spPr bwMode="auto">
            <a:xfrm>
              <a:off x="10063552" y="2527151"/>
              <a:ext cx="737192" cy="76487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TextBox 49"/>
          <p:cNvSpPr txBox="1"/>
          <p:nvPr/>
        </p:nvSpPr>
        <p:spPr>
          <a:xfrm>
            <a:off x="9788511" y="4576074"/>
            <a:ext cx="1289135" cy="923330"/>
          </a:xfrm>
          <a:prstGeom prst="rect">
            <a:avLst/>
          </a:prstGeom>
          <a:noFill/>
        </p:spPr>
        <p:txBody>
          <a:bodyPr wrap="none" rtlCol="0">
            <a:spAutoFit/>
          </a:bodyPr>
          <a:lstStyle/>
          <a:p>
            <a:pPr algn="ctr"/>
            <a:r>
              <a:rPr lang="en-US" dirty="0" err="1" smtClean="0"/>
              <a:t>SensorData</a:t>
            </a:r>
            <a:r>
              <a:rPr lang="en-US" dirty="0" smtClean="0"/>
              <a:t/>
            </a:r>
            <a:br>
              <a:rPr lang="en-US" dirty="0" smtClean="0"/>
            </a:br>
            <a:r>
              <a:rPr lang="en-US" dirty="0" smtClean="0"/>
              <a:t>Power BI</a:t>
            </a:r>
            <a:br>
              <a:rPr lang="en-US" dirty="0" smtClean="0"/>
            </a:br>
            <a:r>
              <a:rPr lang="en-US" dirty="0" smtClean="0"/>
              <a:t>Data Set</a:t>
            </a:r>
            <a:endParaRPr lang="en-US" dirty="0"/>
          </a:p>
        </p:txBody>
      </p:sp>
    </p:spTree>
    <p:extLst>
      <p:ext uri="{BB962C8B-B14F-4D97-AF65-F5344CB8AC3E}">
        <p14:creationId xmlns:p14="http://schemas.microsoft.com/office/powerpoint/2010/main" val="1643226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BI LOGO</a:t>
            </a:r>
            <a:endParaRPr lang="en-US" dirty="0"/>
          </a:p>
        </p:txBody>
      </p:sp>
      <p:sp>
        <p:nvSpPr>
          <p:cNvPr id="6" name="Rectangle 5"/>
          <p:cNvSpPr/>
          <p:nvPr/>
        </p:nvSpPr>
        <p:spPr>
          <a:xfrm>
            <a:off x="3676889" y="1675448"/>
            <a:ext cx="4838219" cy="4777740"/>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a:spLocks noChangeAspect="1"/>
          </p:cNvSpPr>
          <p:nvPr/>
        </p:nvSpPr>
        <p:spPr bwMode="auto">
          <a:xfrm>
            <a:off x="4342987" y="2245490"/>
            <a:ext cx="3506022" cy="3637656"/>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836376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51065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IoT</a:t>
            </a:r>
            <a:r>
              <a:rPr lang="en-US" dirty="0" smtClean="0"/>
              <a:t> Logo</a:t>
            </a:r>
            <a:endParaRPr lang="en-US" dirty="0"/>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u="sng" dirty="0" smtClean="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u="sng" dirty="0" smtClean="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smtClean="0"/>
              <a:t>GALILEO BOARD</a:t>
            </a:r>
            <a:endParaRPr lang="en-US" dirty="0"/>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smtClean="0"/>
              <a:t>RASPBERRY PI</a:t>
            </a:r>
            <a:endParaRPr lang="en-US" dirty="0"/>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FEZ SPIDER MAIN BOARD</a:t>
            </a:r>
            <a:endParaRPr lang="en-US" dirty="0"/>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Sparkfun</a:t>
            </a:r>
            <a:r>
              <a:rPr lang="en-US" dirty="0" smtClean="0"/>
              <a:t> weather shield</a:t>
            </a:r>
            <a:endParaRPr lang="en-US" dirty="0"/>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smtClean="0"/>
              <a:t>FEZ HAT</a:t>
            </a:r>
            <a:endParaRPr lang="en-US" dirty="0"/>
          </a:p>
        </p:txBody>
      </p:sp>
    </p:spTree>
    <p:extLst>
      <p:ext uri="{BB962C8B-B14F-4D97-AF65-F5344CB8AC3E}">
        <p14:creationId xmlns:p14="http://schemas.microsoft.com/office/powerpoint/2010/main" val="1219139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the dots azure icons</a:t>
            </a:r>
            <a:endParaRPr lang="en-US" dirty="0"/>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smtClean="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smtClean="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Event Hubs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blob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table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SQL database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generic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Storage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Azure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Web App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Machine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Learning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GitHub code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 repository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Service Bus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HDInsight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939789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gridCol w="906021"/>
                <a:gridCol w="906021"/>
                <a:gridCol w="798023"/>
                <a:gridCol w="1014019"/>
                <a:gridCol w="906021"/>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70598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32341442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smtClean="0"/>
              <a:t>cables</a:t>
            </a:r>
            <a:endParaRPr lang="en-US" dirty="0"/>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cables and adapters</a:t>
            </a:r>
            <a:endParaRPr lang="en-US" dirty="0"/>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a:t>
            </a:r>
            <a:r>
              <a:rPr lang="en-US" cap="small" dirty="0" smtClean="0"/>
              <a:t>s</a:t>
            </a:r>
            <a:endParaRPr lang="en-US" cap="small"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smtClean="0"/>
              <a:t>Long Leg</a:t>
            </a:r>
            <a:endParaRPr lang="en-US" dirty="0"/>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smtClean="0"/>
              <a:t>Short Leg</a:t>
            </a:r>
            <a:endParaRPr lang="en-US" dirty="0"/>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smtClean="0"/>
              <a:t>Small Post</a:t>
            </a:r>
            <a:endParaRPr lang="en-US" dirty="0"/>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smtClean="0"/>
              <a:t>Big Post</a:t>
            </a:r>
            <a:endParaRPr lang="en-US" dirty="0"/>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smtClean="0"/>
              <a:t>Flat Edge</a:t>
            </a:r>
            <a:endParaRPr lang="en-US" dirty="0"/>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smtClean="0"/>
                <a:t>Vcc</a:t>
              </a:r>
              <a:r>
                <a:rPr lang="en-US" dirty="0" smtClean="0"/>
                <a:t> (+)</a:t>
              </a:r>
              <a:endParaRPr lang="en-US" dirty="0"/>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smtClean="0"/>
                <a:t>GND</a:t>
              </a:r>
              <a:endParaRPr lang="en-US" dirty="0"/>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smtClean="0"/>
              <a:t>Anode (+)</a:t>
            </a:r>
            <a:endParaRPr lang="en-US" b="1" u="sng" dirty="0"/>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smtClean="0"/>
              <a:t>Cathode (-)</a:t>
            </a:r>
            <a:endParaRPr lang="en-US" b="1" u="sng" dirty="0"/>
          </a:p>
        </p:txBody>
      </p:sp>
    </p:spTree>
    <p:extLst>
      <p:ext uri="{BB962C8B-B14F-4D97-AF65-F5344CB8AC3E}">
        <p14:creationId xmlns:p14="http://schemas.microsoft.com/office/powerpoint/2010/main" val="3590060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smtClean="0"/>
              <a:t>Providing more current than an LED is rated for can destroy the LED.  To prevent that, you should use a “Current Limiting” resistor.  </a:t>
            </a:r>
          </a:p>
          <a:p>
            <a:endParaRPr lang="en-US" dirty="0"/>
          </a:p>
          <a:p>
            <a:r>
              <a:rPr lang="en-US" dirty="0" smtClean="0"/>
              <a:t>To calculate the value of the resistor you need to know the supply voltage (Usually 5V on the Arduino Uno), and the LEDs rated Forward Voltage (the voltage drop across the LED) and Forward Current (the maximum current the LED can handle).  </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smtClean="0"/>
              <a:t>Current limiting resistors</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a:t>
            </a:r>
            <a:r>
              <a:rPr lang="en-US" i="1" dirty="0" smtClean="0"/>
              <a:t>he Arduino Uno has a built in current limiting resistor on Pin 13.  If you use Pin 13 to power your LED you can use it without a separate resistor</a:t>
            </a:r>
            <a:r>
              <a:rPr lang="en-US" i="1" dirty="0"/>
              <a:t>.</a:t>
            </a:r>
          </a:p>
        </p:txBody>
      </p:sp>
    </p:spTree>
    <p:extLst>
      <p:ext uri="{BB962C8B-B14F-4D97-AF65-F5344CB8AC3E}">
        <p14:creationId xmlns:p14="http://schemas.microsoft.com/office/powerpoint/2010/main" val="1791972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gridCol w="906021"/>
                <a:gridCol w="906021"/>
                <a:gridCol w="798023"/>
                <a:gridCol w="1014019"/>
                <a:gridCol w="906021"/>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12572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smtClean="0"/>
              <a:t>Potentiometer – variable resistor</a:t>
            </a:r>
            <a:endParaRPr lang="en-US" dirty="0"/>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2"/>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breadboards</a:t>
            </a:r>
            <a:endParaRPr lang="en-US" dirty="0"/>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smtClean="0"/>
              <a:t>Breadboards offer a great way to prototype circuits.  The provide a number of “buses” for connecting both power and components.  </a:t>
            </a:r>
          </a:p>
          <a:p>
            <a:pPr marL="0" indent="0">
              <a:buNone/>
            </a:pPr>
            <a:endParaRPr lang="en-US" dirty="0"/>
          </a:p>
          <a:p>
            <a:pPr marL="0" indent="0">
              <a:buNone/>
            </a:pPr>
            <a:r>
              <a:rPr lang="en-US" dirty="0" smtClean="0"/>
              <a:t>Power buses run the entire horizontal length</a:t>
            </a:r>
          </a:p>
          <a:p>
            <a:pPr marL="0" indent="0">
              <a:buNone/>
            </a:pPr>
            <a:endParaRPr lang="en-US" dirty="0"/>
          </a:p>
          <a:p>
            <a:pPr marL="0" indent="0">
              <a:buNone/>
            </a:pPr>
            <a:r>
              <a:rPr lang="en-US" dirty="0" smtClean="0"/>
              <a:t>Component buses give you easy ways to connect pins together</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328634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SD Cards</a:t>
            </a:r>
            <a:endParaRPr lang="en-US" dirty="0"/>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smtClean="0"/>
              <a:t>Font: Segoe UI </a:t>
            </a:r>
            <a:r>
              <a:rPr lang="en-US" dirty="0" err="1" smtClean="0"/>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Particle “BUILD” browser IDE</a:t>
            </a:r>
            <a:endParaRPr lang="en-US" dirty="0"/>
          </a:p>
        </p:txBody>
      </p:sp>
      <p:sp>
        <p:nvSpPr>
          <p:cNvPr id="7" name="TextBox 6"/>
          <p:cNvSpPr txBox="1"/>
          <p:nvPr/>
        </p:nvSpPr>
        <p:spPr>
          <a:xfrm>
            <a:off x="1749566" y="1675448"/>
            <a:ext cx="8662388" cy="707886"/>
          </a:xfrm>
          <a:prstGeom prst="rect">
            <a:avLst/>
          </a:prstGeom>
          <a:noFill/>
        </p:spPr>
        <p:txBody>
          <a:bodyPr wrap="square" rtlCol="0">
            <a:spAutoFit/>
          </a:bodyPr>
          <a:lstStyle/>
          <a:p>
            <a:pPr algn="ctr"/>
            <a:r>
              <a:rPr lang="en-US" sz="4000" dirty="0">
                <a:hlinkClick r:id="rId2"/>
              </a:rPr>
              <a:t>https</a:t>
            </a:r>
            <a:r>
              <a:rPr lang="en-US" sz="4000" dirty="0" smtClean="0">
                <a:hlinkClick r:id="rId2"/>
              </a:rPr>
              <a:t>://build.particle.io</a:t>
            </a:r>
            <a:endParaRPr lang="en-US" sz="4000" dirty="0"/>
          </a:p>
        </p:txBody>
      </p:sp>
      <p:pic>
        <p:nvPicPr>
          <p:cNvPr id="10244" name="Picture 4" descr="C:\Users\iotde\AppData\Local\Temp\SNAGHTML57c9184.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96796" y="2536166"/>
            <a:ext cx="8567928" cy="35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353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particle cloud</a:t>
            </a:r>
            <a:endParaRPr lang="en-US" dirty="0"/>
          </a:p>
        </p:txBody>
      </p:sp>
      <p:pic>
        <p:nvPicPr>
          <p:cNvPr id="9220" name="Picture 4" descr="C:\Users\iotde\AppData\Local\Temp\SNAGHTML5780b0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7715" y="2536166"/>
            <a:ext cx="8566090" cy="35513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49566" y="1675448"/>
            <a:ext cx="8662388" cy="707886"/>
          </a:xfrm>
          <a:prstGeom prst="rect">
            <a:avLst/>
          </a:prstGeom>
          <a:noFill/>
        </p:spPr>
        <p:txBody>
          <a:bodyPr wrap="square" rtlCol="0">
            <a:spAutoFit/>
          </a:bodyPr>
          <a:lstStyle/>
          <a:p>
            <a:pPr algn="ctr"/>
            <a:r>
              <a:rPr lang="en-US" sz="4000" dirty="0">
                <a:hlinkClick r:id="rId3"/>
              </a:rPr>
              <a:t>https://docs.particle.io/reference/api/</a:t>
            </a:r>
            <a:endParaRPr lang="en-US" sz="4000" dirty="0"/>
          </a:p>
        </p:txBody>
      </p:sp>
    </p:spTree>
    <p:extLst>
      <p:ext uri="{BB962C8B-B14F-4D97-AF65-F5344CB8AC3E}">
        <p14:creationId xmlns:p14="http://schemas.microsoft.com/office/powerpoint/2010/main" val="42729762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C:\Users\iotde\AppData\Local\Temp\SNAGHTML5bbea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715" y="2535403"/>
            <a:ext cx="8567928" cy="35521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The particle-CLI</a:t>
            </a:r>
            <a:endParaRPr lang="en-US" dirty="0"/>
          </a:p>
        </p:txBody>
      </p:sp>
      <p:sp>
        <p:nvSpPr>
          <p:cNvPr id="5" name="TextBox 4"/>
          <p:cNvSpPr txBox="1"/>
          <p:nvPr/>
        </p:nvSpPr>
        <p:spPr>
          <a:xfrm>
            <a:off x="1749566" y="1675448"/>
            <a:ext cx="8662388" cy="707886"/>
          </a:xfrm>
          <a:prstGeom prst="rect">
            <a:avLst/>
          </a:prstGeom>
          <a:noFill/>
        </p:spPr>
        <p:txBody>
          <a:bodyPr wrap="square" rtlCol="0">
            <a:spAutoFit/>
          </a:bodyPr>
          <a:lstStyle/>
          <a:p>
            <a:pPr algn="ctr"/>
            <a:r>
              <a:rPr lang="en-US" sz="4000" dirty="0">
                <a:hlinkClick r:id="rId3"/>
              </a:rPr>
              <a:t>https://docs.particle.io/reference/cli/</a:t>
            </a:r>
            <a:endParaRPr lang="en-US" sz="4000" dirty="0"/>
          </a:p>
        </p:txBody>
      </p:sp>
      <p:sp>
        <p:nvSpPr>
          <p:cNvPr id="6" name="TextBox 5"/>
          <p:cNvSpPr txBox="1"/>
          <p:nvPr/>
        </p:nvSpPr>
        <p:spPr>
          <a:xfrm rot="19800000">
            <a:off x="185013" y="3767645"/>
            <a:ext cx="5759910" cy="830997"/>
          </a:xfrm>
          <a:prstGeom prst="rect">
            <a:avLst/>
          </a:prstGeom>
          <a:noFill/>
        </p:spPr>
        <p:txBody>
          <a:bodyPr wrap="none" rtlCol="0">
            <a:spAutoFit/>
          </a:bodyPr>
          <a:lstStyle/>
          <a:p>
            <a:r>
              <a:rPr lang="en-US" sz="4800" dirty="0" smtClean="0">
                <a:solidFill>
                  <a:srgbClr val="C00000">
                    <a:alpha val="75000"/>
                  </a:srgbClr>
                </a:solidFill>
                <a:latin typeface="Stencil" panose="040409050D0802020404" pitchFamily="82" charset="0"/>
              </a:rPr>
              <a:t>REQUIRES NODE.JS</a:t>
            </a:r>
            <a:endParaRPr lang="en-US" sz="4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17732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C:\Users\iotde\AppData\Local\Temp\SNAGHTML57f5f6a.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877" y="2536166"/>
            <a:ext cx="8567928" cy="35521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Claiming your Photon</a:t>
            </a:r>
            <a:endParaRPr lang="en-US" dirty="0"/>
          </a:p>
        </p:txBody>
      </p:sp>
      <p:sp>
        <p:nvSpPr>
          <p:cNvPr id="5" name="TextBox 4"/>
          <p:cNvSpPr txBox="1"/>
          <p:nvPr/>
        </p:nvSpPr>
        <p:spPr>
          <a:xfrm>
            <a:off x="239814" y="1675448"/>
            <a:ext cx="11681892" cy="707886"/>
          </a:xfrm>
          <a:prstGeom prst="rect">
            <a:avLst/>
          </a:prstGeom>
          <a:noFill/>
        </p:spPr>
        <p:txBody>
          <a:bodyPr wrap="square" rtlCol="0">
            <a:spAutoFit/>
          </a:bodyPr>
          <a:lstStyle/>
          <a:p>
            <a:pPr algn="ctr"/>
            <a:r>
              <a:rPr lang="en-US" sz="4000" dirty="0">
                <a:hlinkClick r:id="rId3"/>
              </a:rPr>
              <a:t>https://</a:t>
            </a:r>
            <a:r>
              <a:rPr lang="en-US" sz="4000" dirty="0" smtClean="0">
                <a:hlinkClick r:id="rId3"/>
              </a:rPr>
              <a:t>docs.particle.io/guide/getting-started</a:t>
            </a:r>
            <a:endParaRPr lang="en-US" sz="4000" dirty="0"/>
          </a:p>
        </p:txBody>
      </p:sp>
    </p:spTree>
    <p:extLst>
      <p:ext uri="{BB962C8B-B14F-4D97-AF65-F5344CB8AC3E}">
        <p14:creationId xmlns:p14="http://schemas.microsoft.com/office/powerpoint/2010/main" val="7613439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Particle-cli login</a:t>
            </a:r>
            <a:endParaRPr lang="en-US" dirty="0"/>
          </a:p>
        </p:txBody>
      </p:sp>
      <p:sp>
        <p:nvSpPr>
          <p:cNvPr id="3" name="Content Placeholder 2"/>
          <p:cNvSpPr>
            <a:spLocks noGrp="1"/>
          </p:cNvSpPr>
          <p:nvPr>
            <p:ph idx="1"/>
          </p:nvPr>
        </p:nvSpPr>
        <p:spPr/>
        <p:txBody>
          <a:bodyPr>
            <a:normAutofit lnSpcReduction="10000"/>
          </a:bodyPr>
          <a:lstStyle/>
          <a:p>
            <a:r>
              <a:rPr lang="en-US" dirty="0" smtClean="0"/>
              <a:t>You need to login to your particle cloud account from the cli (use your particle cloud login email and password):</a:t>
            </a:r>
            <a:r>
              <a:rPr lang="en-US" dirty="0"/>
              <a:t/>
            </a:r>
            <a:br>
              <a:rPr lang="en-US" dirty="0"/>
            </a:br>
            <a:r>
              <a:rPr lang="en-US" dirty="0"/>
              <a:t/>
            </a:r>
            <a:br>
              <a:rPr lang="en-US" dirty="0"/>
            </a:br>
            <a:r>
              <a:rPr lang="en-US" sz="4800" dirty="0">
                <a:latin typeface="Consolas" panose="020B0609020204030204" pitchFamily="49" charset="0"/>
              </a:rPr>
              <a:t>particle </a:t>
            </a:r>
            <a:r>
              <a:rPr lang="en-US" sz="4800" dirty="0" smtClean="0">
                <a:latin typeface="Consolas" panose="020B0609020204030204" pitchFamily="49" charset="0"/>
              </a:rPr>
              <a:t>login</a:t>
            </a:r>
            <a:r>
              <a:rPr lang="en-US" dirty="0"/>
              <a:t/>
            </a:r>
            <a:br>
              <a:rPr lang="en-US" dirty="0"/>
            </a:br>
            <a:endParaRPr lang="en-US" dirty="0"/>
          </a:p>
          <a:p>
            <a:r>
              <a:rPr lang="en-US" dirty="0" smtClean="0"/>
              <a:t>Of course you can also logout (provide your particle cloud password to completely logout):</a:t>
            </a:r>
            <a:r>
              <a:rPr lang="en-US" dirty="0"/>
              <a:t/>
            </a:r>
            <a:br>
              <a:rPr lang="en-US" dirty="0"/>
            </a:br>
            <a:r>
              <a:rPr lang="en-US" dirty="0"/>
              <a:t/>
            </a:r>
            <a:br>
              <a:rPr lang="en-US" dirty="0"/>
            </a:br>
            <a:r>
              <a:rPr lang="en-US" sz="4800" dirty="0" smtClean="0">
                <a:latin typeface="Consolas" panose="020B0609020204030204" pitchFamily="49" charset="0"/>
              </a:rPr>
              <a:t>particle logout</a:t>
            </a:r>
            <a:r>
              <a:rPr lang="en-US" sz="4000" dirty="0">
                <a:latin typeface="Consolas" panose="020B0609020204030204" pitchFamily="49" charset="0"/>
              </a:rPr>
              <a:t/>
            </a:r>
            <a:br>
              <a:rPr lang="en-US" sz="4000" dirty="0">
                <a:latin typeface="Consolas" panose="020B0609020204030204" pitchFamily="49" charset="0"/>
              </a:rPr>
            </a:br>
            <a:endParaRPr lang="en-US" dirty="0"/>
          </a:p>
        </p:txBody>
      </p:sp>
    </p:spTree>
    <p:extLst>
      <p:ext uri="{BB962C8B-B14F-4D97-AF65-F5344CB8AC3E}">
        <p14:creationId xmlns:p14="http://schemas.microsoft.com/office/powerpoint/2010/main" val="10365167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1095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the attached photon</a:t>
            </a:r>
          </a:p>
        </p:txBody>
      </p:sp>
      <p:sp>
        <p:nvSpPr>
          <p:cNvPr id="3" name="Content Placeholder 2"/>
          <p:cNvSpPr>
            <a:spLocks noGrp="1"/>
          </p:cNvSpPr>
          <p:nvPr>
            <p:ph idx="1"/>
          </p:nvPr>
        </p:nvSpPr>
        <p:spPr/>
        <p:txBody>
          <a:bodyPr>
            <a:normAutofit fontScale="92500"/>
          </a:bodyPr>
          <a:lstStyle/>
          <a:p>
            <a:r>
              <a:rPr lang="en-US" dirty="0"/>
              <a:t>First find the COM port it is attached to:</a:t>
            </a:r>
            <a:br>
              <a:rPr lang="en-US" dirty="0"/>
            </a:br>
            <a:r>
              <a:rPr lang="en-US" dirty="0"/>
              <a:t/>
            </a:r>
            <a:br>
              <a:rPr lang="en-US" dirty="0"/>
            </a:br>
            <a:r>
              <a:rPr lang="en-US" sz="4800" dirty="0">
                <a:latin typeface="Consolas" panose="020B0609020204030204" pitchFamily="49" charset="0"/>
              </a:rPr>
              <a:t>particle serial list</a:t>
            </a:r>
            <a:r>
              <a:rPr lang="en-US" dirty="0"/>
              <a:t/>
            </a:r>
            <a:br>
              <a:rPr lang="en-US" dirty="0"/>
            </a:br>
            <a:endParaRPr lang="en-US" dirty="0"/>
          </a:p>
          <a:p>
            <a:r>
              <a:rPr lang="en-US" dirty="0"/>
              <a:t>Then, get the device ID:</a:t>
            </a:r>
            <a:br>
              <a:rPr lang="en-US" dirty="0"/>
            </a:br>
            <a:r>
              <a:rPr lang="en-US" dirty="0"/>
              <a:t/>
            </a:r>
            <a:br>
              <a:rPr lang="en-US" dirty="0"/>
            </a:br>
            <a:r>
              <a:rPr lang="en-US" sz="4800" dirty="0">
                <a:latin typeface="Consolas" panose="020B0609020204030204" pitchFamily="49" charset="0"/>
              </a:rPr>
              <a:t>particle serial </a:t>
            </a:r>
            <a:r>
              <a:rPr lang="en-US" sz="4800" dirty="0" smtClean="0">
                <a:latin typeface="Consolas" panose="020B0609020204030204" pitchFamily="49" charset="0"/>
              </a:rPr>
              <a:t>identify &lt;COM#&gt;</a:t>
            </a:r>
            <a:r>
              <a:rPr lang="en-US" sz="4000" dirty="0">
                <a:latin typeface="Consolas" panose="020B0609020204030204" pitchFamily="49" charset="0"/>
              </a:rPr>
              <a:t/>
            </a:r>
            <a:br>
              <a:rPr lang="en-US" sz="4000" dirty="0">
                <a:latin typeface="Consolas" panose="020B0609020204030204" pitchFamily="49" charset="0"/>
              </a:rPr>
            </a:br>
            <a:endParaRPr lang="en-US" dirty="0"/>
          </a:p>
          <a:p>
            <a:r>
              <a:rPr lang="en-US" dirty="0"/>
              <a:t>Copy the Photon ID to your clipboard and save somewhere for later</a:t>
            </a:r>
          </a:p>
        </p:txBody>
      </p:sp>
      <p:sp>
        <p:nvSpPr>
          <p:cNvPr id="4" name="TextBox 3"/>
          <p:cNvSpPr txBox="1"/>
          <p:nvPr/>
        </p:nvSpPr>
        <p:spPr>
          <a:xfrm rot="1800000">
            <a:off x="8186808" y="1963640"/>
            <a:ext cx="3677609" cy="1815882"/>
          </a:xfrm>
          <a:prstGeom prst="rect">
            <a:avLst/>
          </a:prstGeom>
          <a:noFill/>
        </p:spPr>
        <p:txBody>
          <a:bodyPr wrap="none" rtlCol="0">
            <a:spAutoFit/>
          </a:bodyPr>
          <a:lstStyle/>
          <a:p>
            <a:pPr algn="ctr"/>
            <a:r>
              <a:rPr lang="en-US" sz="2800" dirty="0" smtClean="0">
                <a:solidFill>
                  <a:srgbClr val="C00000">
                    <a:alpha val="75000"/>
                  </a:srgbClr>
                </a:solidFill>
                <a:latin typeface="Stencil" panose="040409050D0802020404" pitchFamily="82" charset="0"/>
              </a:rPr>
              <a:t>PHOTON CONNECTED</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VIA USB AND IN </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LISTENING MODE</a:t>
            </a:r>
          </a:p>
          <a:p>
            <a:pPr algn="ctr"/>
            <a:r>
              <a:rPr lang="en-US" sz="2800" dirty="0" smtClean="0">
                <a:solidFill>
                  <a:srgbClr val="C00000">
                    <a:alpha val="75000"/>
                  </a:srgbClr>
                </a:solidFill>
                <a:latin typeface="Stencil" panose="040409050D0802020404" pitchFamily="82" charset="0"/>
              </a:rPr>
              <a:t>(</a:t>
            </a:r>
            <a:r>
              <a:rPr lang="en-US" sz="2800" dirty="0" smtClean="0">
                <a:solidFill>
                  <a:srgbClr val="006FD4">
                    <a:alpha val="75000"/>
                  </a:srgbClr>
                </a:solidFill>
                <a:latin typeface="Stencil" panose="040409050D0802020404" pitchFamily="82" charset="0"/>
              </a:rPr>
              <a:t>Blinking blue</a:t>
            </a:r>
            <a:r>
              <a:rPr lang="en-US" sz="2800" dirty="0" smtClean="0">
                <a:solidFill>
                  <a:srgbClr val="C00000">
                    <a:alpha val="75000"/>
                  </a:srgbClr>
                </a:solidFill>
                <a:latin typeface="Stencil" panose="040409050D0802020404" pitchFamily="82" charset="0"/>
              </a:rPr>
              <a:t>)</a:t>
            </a:r>
            <a:endParaRPr lang="en-US" sz="2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30034421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the particle </a:t>
            </a:r>
            <a:r>
              <a:rPr lang="en-US" dirty="0" err="1"/>
              <a:t>wifi</a:t>
            </a:r>
            <a:endParaRPr lang="en-US" dirty="0"/>
          </a:p>
        </p:txBody>
      </p:sp>
      <p:sp>
        <p:nvSpPr>
          <p:cNvPr id="3" name="Content Placeholder 2"/>
          <p:cNvSpPr>
            <a:spLocks noGrp="1"/>
          </p:cNvSpPr>
          <p:nvPr>
            <p:ph idx="1"/>
          </p:nvPr>
        </p:nvSpPr>
        <p:spPr/>
        <p:txBody>
          <a:bodyPr>
            <a:normAutofit fontScale="92500" lnSpcReduction="10000"/>
          </a:bodyPr>
          <a:lstStyle/>
          <a:p>
            <a:r>
              <a:rPr lang="en-US" dirty="0"/>
              <a:t>From the command prompt:</a:t>
            </a:r>
            <a:br>
              <a:rPr lang="en-US" dirty="0"/>
            </a:br>
            <a:r>
              <a:rPr lang="en-US" dirty="0"/>
              <a:t/>
            </a:r>
            <a:br>
              <a:rPr lang="en-US" dirty="0"/>
            </a:br>
            <a:r>
              <a:rPr lang="en-US" sz="4800" dirty="0">
                <a:latin typeface="Consolas" panose="020B0609020204030204" pitchFamily="49" charset="0"/>
              </a:rPr>
              <a:t>particle </a:t>
            </a:r>
            <a:r>
              <a:rPr lang="en-US" sz="4800" dirty="0" smtClean="0">
                <a:latin typeface="Consolas" panose="020B0609020204030204" pitchFamily="49" charset="0"/>
              </a:rPr>
              <a:t>setup </a:t>
            </a:r>
            <a:r>
              <a:rPr lang="en-US" sz="4800" dirty="0" err="1" smtClean="0">
                <a:latin typeface="Consolas" panose="020B0609020204030204" pitchFamily="49" charset="0"/>
              </a:rPr>
              <a:t>wifi</a:t>
            </a:r>
            <a:r>
              <a:rPr lang="en-US" dirty="0"/>
              <a:t/>
            </a:r>
            <a:br>
              <a:rPr lang="en-US" dirty="0"/>
            </a:br>
            <a:r>
              <a:rPr lang="en-US" dirty="0"/>
              <a:t/>
            </a:r>
            <a:br>
              <a:rPr lang="en-US" dirty="0"/>
            </a:br>
            <a:r>
              <a:rPr lang="en-US" dirty="0"/>
              <a:t>Follow the prompts to connect the </a:t>
            </a:r>
            <a:r>
              <a:rPr lang="en-US" dirty="0" err="1"/>
              <a:t>WiFi</a:t>
            </a:r>
            <a:r>
              <a:rPr lang="en-US" dirty="0"/>
              <a:t>:</a:t>
            </a:r>
            <a:br>
              <a:rPr lang="en-US" dirty="0"/>
            </a:br>
            <a:r>
              <a:rPr lang="en-US" dirty="0"/>
              <a:t/>
            </a:r>
            <a:br>
              <a:rPr lang="en-US" dirty="0"/>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a:t>
            </a:r>
            <a:r>
              <a:rPr lang="en-US" sz="4400" dirty="0" err="1">
                <a:latin typeface="Consolas" panose="020B0609020204030204" pitchFamily="49" charset="0"/>
              </a:rPr>
              <a:t>ssid</a:t>
            </a:r>
            <a:r>
              <a:rPr lang="en-US" sz="4400" dirty="0">
                <a:latin typeface="Consolas" panose="020B0609020204030204" pitchFamily="49" charset="0"/>
              </a:rPr>
              <a:t>&gt;</a:t>
            </a:r>
            <a:br>
              <a:rPr lang="en-US" sz="4400" dirty="0">
                <a:latin typeface="Consolas" panose="020B0609020204030204" pitchFamily="49" charset="0"/>
              </a:rPr>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security mode&gt;</a:t>
            </a:r>
            <a:br>
              <a:rPr lang="en-US" sz="4400" dirty="0">
                <a:latin typeface="Consolas" panose="020B0609020204030204" pitchFamily="49" charset="0"/>
              </a:rPr>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cypher type&gt;</a:t>
            </a:r>
            <a:br>
              <a:rPr lang="en-US" sz="4400" dirty="0">
                <a:latin typeface="Consolas" panose="020B0609020204030204" pitchFamily="49" charset="0"/>
              </a:rPr>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password&gt;</a:t>
            </a:r>
            <a:endParaRPr lang="en-US" dirty="0">
              <a:latin typeface="Consolas" panose="020B0609020204030204" pitchFamily="49" charset="0"/>
            </a:endParaRPr>
          </a:p>
          <a:p>
            <a:endParaRPr lang="en-US" dirty="0"/>
          </a:p>
          <a:p>
            <a:endParaRPr lang="en-US" dirty="0"/>
          </a:p>
        </p:txBody>
      </p:sp>
      <p:sp>
        <p:nvSpPr>
          <p:cNvPr id="5" name="TextBox 4"/>
          <p:cNvSpPr txBox="1"/>
          <p:nvPr/>
        </p:nvSpPr>
        <p:spPr>
          <a:xfrm rot="1800000">
            <a:off x="8186808" y="1963640"/>
            <a:ext cx="3677609" cy="1815882"/>
          </a:xfrm>
          <a:prstGeom prst="rect">
            <a:avLst/>
          </a:prstGeom>
          <a:noFill/>
        </p:spPr>
        <p:txBody>
          <a:bodyPr wrap="none" rtlCol="0">
            <a:spAutoFit/>
          </a:bodyPr>
          <a:lstStyle/>
          <a:p>
            <a:pPr algn="ctr"/>
            <a:r>
              <a:rPr lang="en-US" sz="2800" dirty="0" smtClean="0">
                <a:solidFill>
                  <a:srgbClr val="C00000">
                    <a:alpha val="75000"/>
                  </a:srgbClr>
                </a:solidFill>
                <a:latin typeface="Stencil" panose="040409050D0802020404" pitchFamily="82" charset="0"/>
              </a:rPr>
              <a:t>PHOTON CONNECTED</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VIA USB AND IN </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LISTENING MODE</a:t>
            </a:r>
          </a:p>
          <a:p>
            <a:pPr algn="ctr"/>
            <a:r>
              <a:rPr lang="en-US" sz="2800" dirty="0" smtClean="0">
                <a:solidFill>
                  <a:srgbClr val="C00000">
                    <a:alpha val="75000"/>
                  </a:srgbClr>
                </a:solidFill>
                <a:latin typeface="Stencil" panose="040409050D0802020404" pitchFamily="82" charset="0"/>
              </a:rPr>
              <a:t>(</a:t>
            </a:r>
            <a:r>
              <a:rPr lang="en-US" sz="2800" dirty="0" smtClean="0">
                <a:solidFill>
                  <a:srgbClr val="006FD4">
                    <a:alpha val="75000"/>
                  </a:srgbClr>
                </a:solidFill>
                <a:latin typeface="Stencil" panose="040409050D0802020404" pitchFamily="82" charset="0"/>
              </a:rPr>
              <a:t>Blinking blue</a:t>
            </a:r>
            <a:r>
              <a:rPr lang="en-US" sz="2800" dirty="0" smtClean="0">
                <a:solidFill>
                  <a:srgbClr val="C00000">
                    <a:alpha val="75000"/>
                  </a:srgbClr>
                </a:solidFill>
                <a:latin typeface="Stencil" panose="040409050D0802020404" pitchFamily="82" charset="0"/>
              </a:rPr>
              <a:t>)</a:t>
            </a:r>
            <a:endParaRPr lang="en-US" sz="2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18186519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Claim and name your photon</a:t>
            </a:r>
          </a:p>
        </p:txBody>
      </p:sp>
      <p:sp>
        <p:nvSpPr>
          <p:cNvPr id="3" name="Content Placeholder 2"/>
          <p:cNvSpPr>
            <a:spLocks noGrp="1"/>
          </p:cNvSpPr>
          <p:nvPr>
            <p:ph idx="1"/>
          </p:nvPr>
        </p:nvSpPr>
        <p:spPr/>
        <p:txBody>
          <a:bodyPr>
            <a:normAutofit/>
          </a:bodyPr>
          <a:lstStyle/>
          <a:p>
            <a:r>
              <a:rPr lang="en-US" dirty="0" smtClean="0"/>
              <a:t>Add </a:t>
            </a:r>
            <a:r>
              <a:rPr lang="en-US" dirty="0"/>
              <a:t>the device to your account</a:t>
            </a:r>
            <a:br>
              <a:rPr lang="en-US" dirty="0"/>
            </a:br>
            <a:r>
              <a:rPr lang="en-US" dirty="0"/>
              <a:t/>
            </a:r>
            <a:br>
              <a:rPr lang="en-US" dirty="0"/>
            </a:br>
            <a:r>
              <a:rPr lang="en-US" sz="3900" dirty="0">
                <a:latin typeface="Consolas" panose="020B0609020204030204" pitchFamily="49" charset="0"/>
              </a:rPr>
              <a:t>particle device add &lt;id&gt;</a:t>
            </a:r>
            <a:r>
              <a:rPr lang="en-US" dirty="0"/>
              <a:t/>
            </a:r>
            <a:br>
              <a:rPr lang="en-US" dirty="0"/>
            </a:br>
            <a:endParaRPr lang="en-US" dirty="0"/>
          </a:p>
          <a:p>
            <a:r>
              <a:rPr lang="en-US" dirty="0"/>
              <a:t>Name the device</a:t>
            </a:r>
            <a:br>
              <a:rPr lang="en-US" dirty="0"/>
            </a:br>
            <a:r>
              <a:rPr lang="en-US" dirty="0"/>
              <a:t/>
            </a:r>
            <a:br>
              <a:rPr lang="en-US" dirty="0"/>
            </a:br>
            <a:r>
              <a:rPr lang="en-US" sz="3900" dirty="0">
                <a:latin typeface="Consolas" panose="020B0609020204030204" pitchFamily="49" charset="0"/>
              </a:rPr>
              <a:t>particle device rename &lt;id&gt; &lt;</a:t>
            </a:r>
            <a:r>
              <a:rPr lang="en-US" sz="3900" dirty="0" err="1">
                <a:latin typeface="Consolas" panose="020B0609020204030204" pitchFamily="49" charset="0"/>
              </a:rPr>
              <a:t>newname</a:t>
            </a:r>
            <a:r>
              <a:rPr lang="en-US" sz="3900" dirty="0">
                <a:latin typeface="Consolas" panose="020B0609020204030204" pitchFamily="49" charset="0"/>
              </a:rPr>
              <a:t>&gt;</a:t>
            </a:r>
            <a:r>
              <a:rPr lang="en-US" dirty="0"/>
              <a:t/>
            </a:r>
            <a:br>
              <a:rPr lang="en-US" dirty="0"/>
            </a:br>
            <a:endParaRPr lang="en-US" dirty="0"/>
          </a:p>
        </p:txBody>
      </p:sp>
      <p:sp>
        <p:nvSpPr>
          <p:cNvPr id="5" name="TextBox 4"/>
          <p:cNvSpPr txBox="1"/>
          <p:nvPr/>
        </p:nvSpPr>
        <p:spPr>
          <a:xfrm rot="1800000">
            <a:off x="8286194" y="2394527"/>
            <a:ext cx="3478837" cy="954107"/>
          </a:xfrm>
          <a:prstGeom prst="rect">
            <a:avLst/>
          </a:prstGeom>
          <a:noFill/>
        </p:spPr>
        <p:txBody>
          <a:bodyPr wrap="none" rtlCol="0">
            <a:spAutoFit/>
          </a:bodyPr>
          <a:lstStyle/>
          <a:p>
            <a:pPr algn="ctr"/>
            <a:r>
              <a:rPr lang="en-US" sz="2800" dirty="0" smtClean="0">
                <a:solidFill>
                  <a:srgbClr val="C00000">
                    <a:alpha val="75000"/>
                  </a:srgbClr>
                </a:solidFill>
                <a:latin typeface="Stencil" panose="040409050D0802020404" pitchFamily="82" charset="0"/>
              </a:rPr>
              <a:t>PHOTON ONLINE</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a:t>
            </a:r>
            <a:r>
              <a:rPr lang="en-US" sz="2800" dirty="0" smtClean="0">
                <a:solidFill>
                  <a:srgbClr val="00FFFF">
                    <a:alpha val="75000"/>
                  </a:srgbClr>
                </a:solidFill>
                <a:latin typeface="Stencil" panose="040409050D0802020404" pitchFamily="82" charset="0"/>
              </a:rPr>
              <a:t>BREATHING CYAN</a:t>
            </a:r>
            <a:r>
              <a:rPr lang="en-US" sz="2800" dirty="0" smtClean="0">
                <a:solidFill>
                  <a:srgbClr val="C00000">
                    <a:alpha val="75000"/>
                  </a:srgbClr>
                </a:solidFill>
                <a:latin typeface="Stencil" panose="040409050D0802020404" pitchFamily="82" charset="0"/>
              </a:rPr>
              <a:t>)</a:t>
            </a:r>
            <a:endParaRPr lang="en-US" sz="2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5799945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Configure the Particle Cloud and Photon</a:t>
            </a:r>
            <a:endParaRPr lang="en-US" dirty="0"/>
          </a:p>
        </p:txBody>
      </p:sp>
    </p:spTree>
    <p:extLst>
      <p:ext uri="{BB962C8B-B14F-4D97-AF65-F5344CB8AC3E}">
        <p14:creationId xmlns:p14="http://schemas.microsoft.com/office/powerpoint/2010/main" val="40106456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1971495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2" name="Group 1"/>
          <p:cNvGrpSpPr/>
          <p:nvPr/>
        </p:nvGrpSpPr>
        <p:grpSpPr>
          <a:xfrm>
            <a:off x="1748688" y="4161546"/>
            <a:ext cx="1821140" cy="1101473"/>
            <a:chOff x="1748688" y="4161546"/>
            <a:chExt cx="1821140" cy="1101473"/>
          </a:xfrm>
        </p:grpSpPr>
        <p:sp>
          <p:nvSpPr>
            <p:cNvPr id="34" name="TextBox 33"/>
            <p:cNvSpPr txBox="1"/>
            <p:nvPr/>
          </p:nvSpPr>
          <p:spPr>
            <a:xfrm>
              <a:off x="1748688" y="4678244"/>
              <a:ext cx="1821140" cy="584775"/>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sp>
          <p:nvSpPr>
            <p:cNvPr id="35" name="Rectangle 10"/>
            <p:cNvSpPr/>
            <p:nvPr/>
          </p:nvSpPr>
          <p:spPr>
            <a:xfrm>
              <a:off x="2451567" y="4307390"/>
              <a:ext cx="368778" cy="365426"/>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629957" y="4161546"/>
              <a:ext cx="236993" cy="393995"/>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57759" y="4174956"/>
              <a:ext cx="182370" cy="317458"/>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35015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8525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3 of 6:</a:t>
            </a:r>
            <a:r>
              <a:rPr lang="en-US" dirty="0">
                <a:solidFill>
                  <a:srgbClr val="00AEEF"/>
                </a:solidFill>
              </a:rPr>
              <a:t/>
            </a:r>
            <a:br>
              <a:rPr lang="en-US" dirty="0">
                <a:solidFill>
                  <a:srgbClr val="00AEEF"/>
                </a:solidFill>
              </a:rPr>
            </a:br>
            <a:r>
              <a:rPr lang="en-US" dirty="0">
                <a:solidFill>
                  <a:srgbClr val="00AEEF"/>
                </a:solidFill>
              </a:rPr>
              <a:t>Photon </a:t>
            </a:r>
            <a:r>
              <a:rPr lang="en-US" dirty="0" smtClean="0">
                <a:solidFill>
                  <a:srgbClr val="00AEEF"/>
                </a:solidFill>
              </a:rPr>
              <a:t>DHT11 </a:t>
            </a:r>
            <a:r>
              <a:rPr lang="en-US" dirty="0" smtClean="0">
                <a:solidFill>
                  <a:srgbClr val="00AEEF"/>
                </a:solidFill>
              </a:rPr>
              <a:t>Circuit, </a:t>
            </a:r>
            <a:r>
              <a:rPr lang="en-US" dirty="0" err="1" smtClean="0">
                <a:solidFill>
                  <a:srgbClr val="00AEEF"/>
                </a:solidFill>
              </a:rPr>
              <a:t>WeBHOOK</a:t>
            </a:r>
            <a:r>
              <a:rPr lang="en-US" dirty="0" smtClean="0">
                <a:solidFill>
                  <a:srgbClr val="00AEEF"/>
                </a:solidFill>
              </a:rPr>
              <a:t> </a:t>
            </a:r>
            <a:r>
              <a:rPr lang="en-US" dirty="0" smtClean="0">
                <a:solidFill>
                  <a:srgbClr val="00AEEF"/>
                </a:solidFill>
              </a:rPr>
              <a:t>&amp; CODE</a:t>
            </a:r>
            <a:endParaRPr lang="en-US" dirty="0">
              <a:solidFill>
                <a:srgbClr val="00AEEF"/>
              </a:solidFill>
            </a:endParaRPr>
          </a:p>
        </p:txBody>
      </p:sp>
      <p:sp>
        <p:nvSpPr>
          <p:cNvPr id="5" name="Subtitle 2"/>
          <p:cNvSpPr txBox="1">
            <a:spLocks/>
          </p:cNvSpPr>
          <p:nvPr/>
        </p:nvSpPr>
        <p:spPr>
          <a:xfrm>
            <a:off x="1524000" y="2347170"/>
            <a:ext cx="9144000" cy="3571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smtClean="0"/>
              <a:t>Particle Photon + DHT11 Sensor + Azure + Power BI + Node.js + .NET = AWESOME</a:t>
            </a:r>
            <a:endParaRPr lang="en-US" sz="1800" dirty="0"/>
          </a:p>
        </p:txBody>
      </p:sp>
    </p:spTree>
    <p:extLst>
      <p:ext uri="{BB962C8B-B14F-4D97-AF65-F5344CB8AC3E}">
        <p14:creationId xmlns:p14="http://schemas.microsoft.com/office/powerpoint/2010/main" val="36028428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5796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7423257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2" name="Group 1"/>
          <p:cNvGrpSpPr/>
          <p:nvPr/>
        </p:nvGrpSpPr>
        <p:grpSpPr>
          <a:xfrm>
            <a:off x="1748688" y="4161546"/>
            <a:ext cx="1821140" cy="1101473"/>
            <a:chOff x="1748688" y="4161546"/>
            <a:chExt cx="1821140" cy="1101473"/>
          </a:xfrm>
        </p:grpSpPr>
        <p:sp>
          <p:nvSpPr>
            <p:cNvPr id="34" name="TextBox 33"/>
            <p:cNvSpPr txBox="1"/>
            <p:nvPr/>
          </p:nvSpPr>
          <p:spPr>
            <a:xfrm>
              <a:off x="1748688" y="4678244"/>
              <a:ext cx="1821140" cy="584775"/>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sp>
          <p:nvSpPr>
            <p:cNvPr id="35" name="Rectangle 10"/>
            <p:cNvSpPr/>
            <p:nvPr/>
          </p:nvSpPr>
          <p:spPr>
            <a:xfrm>
              <a:off x="2451567" y="4307390"/>
              <a:ext cx="368778" cy="365426"/>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629957" y="4161546"/>
              <a:ext cx="236993" cy="393995"/>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57759" y="4174956"/>
              <a:ext cx="182370" cy="317458"/>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8934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90640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10" grpId="0" animBg="1"/>
      <p:bldP spid="159" grpId="0" animBg="1"/>
      <p:bldP spid="176" grpId="0" animBg="1"/>
      <p:bldP spid="175" grpId="0" animBg="1"/>
      <p:bldP spid="44" grpId="0" animBg="1"/>
      <p:bldP spid="36" grpId="0" animBg="1"/>
      <p:bldP spid="3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TYPES OF DHT11 SENSORS</a:t>
            </a:r>
            <a:endParaRPr lang="en-US" dirty="0"/>
          </a:p>
        </p:txBody>
      </p:sp>
      <p:sp>
        <p:nvSpPr>
          <p:cNvPr id="4" name="Text Placeholder 3"/>
          <p:cNvSpPr>
            <a:spLocks noGrp="1"/>
          </p:cNvSpPr>
          <p:nvPr>
            <p:ph type="body" idx="1"/>
          </p:nvPr>
        </p:nvSpPr>
        <p:spPr/>
        <p:txBody>
          <a:bodyPr>
            <a:normAutofit fontScale="92500"/>
          </a:bodyPr>
          <a:lstStyle/>
          <a:p>
            <a:pPr algn="ctr"/>
            <a:r>
              <a:rPr lang="en-US" dirty="0" smtClean="0"/>
              <a:t>Standalone 4 Pin Sensor</a:t>
            </a:r>
          </a:p>
          <a:p>
            <a:pPr algn="ctr"/>
            <a:r>
              <a:rPr lang="en-US" dirty="0" smtClean="0"/>
              <a:t>(Requires external data line pullup resistor)</a:t>
            </a:r>
            <a:endParaRPr lang="en-US" dirty="0"/>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2757068" y="2569930"/>
            <a:ext cx="1323226" cy="2190292"/>
          </a:xfrm>
        </p:spPr>
      </p:pic>
      <p:sp>
        <p:nvSpPr>
          <p:cNvPr id="6" name="Text Placeholder 5"/>
          <p:cNvSpPr>
            <a:spLocks noGrp="1"/>
          </p:cNvSpPr>
          <p:nvPr>
            <p:ph type="body" sz="quarter" idx="3"/>
          </p:nvPr>
        </p:nvSpPr>
        <p:spPr/>
        <p:txBody>
          <a:bodyPr/>
          <a:lstStyle/>
          <a:p>
            <a:pPr algn="ctr"/>
            <a:r>
              <a:rPr lang="en-US" dirty="0" smtClean="0"/>
              <a:t>Pre-configured 3 Pin Sensor </a:t>
            </a:r>
            <a:br>
              <a:rPr lang="en-US" dirty="0" smtClean="0"/>
            </a:br>
            <a:r>
              <a:rPr lang="en-US" dirty="0" smtClean="0"/>
              <a:t>(Pullup resistor pre-installed on board)</a:t>
            </a:r>
            <a:endParaRPr lang="en-US" dirty="0"/>
          </a:p>
        </p:txBody>
      </p:sp>
      <p:pic>
        <p:nvPicPr>
          <p:cNvPr id="9" name="Content Placeholder 8"/>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8100854" y="2569930"/>
            <a:ext cx="1325880" cy="3511511"/>
          </a:xfrm>
        </p:spPr>
      </p:pic>
      <p:sp>
        <p:nvSpPr>
          <p:cNvPr id="10" name="TextBox 9"/>
          <p:cNvSpPr txBox="1"/>
          <p:nvPr/>
        </p:nvSpPr>
        <p:spPr>
          <a:xfrm rot="5400000">
            <a:off x="2766234" y="4847763"/>
            <a:ext cx="564578" cy="369332"/>
          </a:xfrm>
          <a:prstGeom prst="rect">
            <a:avLst/>
          </a:prstGeom>
          <a:noFill/>
        </p:spPr>
        <p:txBody>
          <a:bodyPr wrap="none" rtlCol="0">
            <a:spAutoFit/>
          </a:bodyPr>
          <a:lstStyle/>
          <a:p>
            <a:r>
              <a:rPr lang="en-US" dirty="0" err="1" smtClean="0">
                <a:latin typeface="Consolas" panose="020B0609020204030204" pitchFamily="49" charset="0"/>
              </a:rPr>
              <a:t>Vcc</a:t>
            </a:r>
            <a:endParaRPr lang="en-US" dirty="0">
              <a:latin typeface="Consolas" panose="020B0609020204030204" pitchFamily="49" charset="0"/>
            </a:endParaRPr>
          </a:p>
        </p:txBody>
      </p:sp>
      <p:sp>
        <p:nvSpPr>
          <p:cNvPr id="11" name="TextBox 10"/>
          <p:cNvSpPr txBox="1"/>
          <p:nvPr/>
        </p:nvSpPr>
        <p:spPr>
          <a:xfrm rot="5400000">
            <a:off x="2961708" y="4911082"/>
            <a:ext cx="691215" cy="369332"/>
          </a:xfrm>
          <a:prstGeom prst="rect">
            <a:avLst/>
          </a:prstGeom>
          <a:noFill/>
        </p:spPr>
        <p:txBody>
          <a:bodyPr wrap="none" rtlCol="0">
            <a:spAutoFit/>
          </a:bodyPr>
          <a:lstStyle/>
          <a:p>
            <a:r>
              <a:rPr lang="en-US" dirty="0" smtClean="0">
                <a:latin typeface="Consolas" panose="020B0609020204030204" pitchFamily="49" charset="0"/>
              </a:rPr>
              <a:t>Data</a:t>
            </a:r>
            <a:endParaRPr lang="en-US" dirty="0">
              <a:latin typeface="Consolas" panose="020B0609020204030204" pitchFamily="49" charset="0"/>
            </a:endParaRPr>
          </a:p>
        </p:txBody>
      </p:sp>
      <p:sp>
        <p:nvSpPr>
          <p:cNvPr id="12" name="TextBox 11"/>
          <p:cNvSpPr txBox="1"/>
          <p:nvPr/>
        </p:nvSpPr>
        <p:spPr>
          <a:xfrm rot="5400000">
            <a:off x="2967226" y="5164356"/>
            <a:ext cx="1197764" cy="369332"/>
          </a:xfrm>
          <a:prstGeom prst="rect">
            <a:avLst/>
          </a:prstGeom>
          <a:noFill/>
        </p:spPr>
        <p:txBody>
          <a:bodyPr wrap="none" rtlCol="0">
            <a:spAutoFit/>
          </a:bodyPr>
          <a:lstStyle/>
          <a:p>
            <a:r>
              <a:rPr lang="en-US" dirty="0" smtClean="0">
                <a:latin typeface="Consolas" panose="020B0609020204030204" pitchFamily="49" charset="0"/>
              </a:rPr>
              <a:t>Not Used</a:t>
            </a:r>
            <a:endParaRPr lang="en-US" dirty="0">
              <a:latin typeface="Consolas" panose="020B0609020204030204" pitchFamily="49" charset="0"/>
            </a:endParaRPr>
          </a:p>
        </p:txBody>
      </p:sp>
      <p:sp>
        <p:nvSpPr>
          <p:cNvPr id="13" name="TextBox 12"/>
          <p:cNvSpPr txBox="1"/>
          <p:nvPr/>
        </p:nvSpPr>
        <p:spPr>
          <a:xfrm rot="5400000">
            <a:off x="3549519" y="4857845"/>
            <a:ext cx="564578" cy="369332"/>
          </a:xfrm>
          <a:prstGeom prst="rect">
            <a:avLst/>
          </a:prstGeom>
          <a:noFill/>
        </p:spPr>
        <p:txBody>
          <a:bodyPr wrap="none" rtlCol="0">
            <a:spAutoFit/>
          </a:bodyPr>
          <a:lstStyle/>
          <a:p>
            <a:r>
              <a:rPr lang="en-US" dirty="0" err="1" smtClean="0">
                <a:latin typeface="Consolas" panose="020B0609020204030204" pitchFamily="49" charset="0"/>
              </a:rPr>
              <a:t>Gnd</a:t>
            </a:r>
            <a:endParaRPr lang="en-US" dirty="0">
              <a:latin typeface="Consolas" panose="020B0609020204030204" pitchFamily="49" charset="0"/>
            </a:endParaRPr>
          </a:p>
        </p:txBody>
      </p:sp>
      <p:sp>
        <p:nvSpPr>
          <p:cNvPr id="18" name="TextBox 17"/>
          <p:cNvSpPr txBox="1"/>
          <p:nvPr/>
        </p:nvSpPr>
        <p:spPr>
          <a:xfrm rot="5400000">
            <a:off x="8261798" y="6179064"/>
            <a:ext cx="564578" cy="369332"/>
          </a:xfrm>
          <a:prstGeom prst="rect">
            <a:avLst/>
          </a:prstGeom>
          <a:noFill/>
        </p:spPr>
        <p:txBody>
          <a:bodyPr wrap="none" rtlCol="0">
            <a:spAutoFit/>
          </a:bodyPr>
          <a:lstStyle/>
          <a:p>
            <a:r>
              <a:rPr lang="en-US" dirty="0" err="1" smtClean="0">
                <a:latin typeface="Consolas" panose="020B0609020204030204" pitchFamily="49" charset="0"/>
              </a:rPr>
              <a:t>Vcc</a:t>
            </a:r>
            <a:endParaRPr lang="en-US" dirty="0">
              <a:latin typeface="Consolas" panose="020B0609020204030204" pitchFamily="49" charset="0"/>
            </a:endParaRPr>
          </a:p>
        </p:txBody>
      </p:sp>
      <p:sp>
        <p:nvSpPr>
          <p:cNvPr id="19" name="TextBox 18"/>
          <p:cNvSpPr txBox="1"/>
          <p:nvPr/>
        </p:nvSpPr>
        <p:spPr>
          <a:xfrm rot="5400000">
            <a:off x="8457272" y="6242383"/>
            <a:ext cx="691215" cy="369332"/>
          </a:xfrm>
          <a:prstGeom prst="rect">
            <a:avLst/>
          </a:prstGeom>
          <a:noFill/>
        </p:spPr>
        <p:txBody>
          <a:bodyPr wrap="none" rtlCol="0">
            <a:spAutoFit/>
          </a:bodyPr>
          <a:lstStyle/>
          <a:p>
            <a:r>
              <a:rPr lang="en-US" dirty="0" smtClean="0">
                <a:latin typeface="Consolas" panose="020B0609020204030204" pitchFamily="49" charset="0"/>
              </a:rPr>
              <a:t>Data</a:t>
            </a:r>
            <a:endParaRPr lang="en-US" dirty="0">
              <a:latin typeface="Consolas" panose="020B0609020204030204" pitchFamily="49" charset="0"/>
            </a:endParaRPr>
          </a:p>
        </p:txBody>
      </p:sp>
      <p:sp>
        <p:nvSpPr>
          <p:cNvPr id="20" name="TextBox 19"/>
          <p:cNvSpPr txBox="1"/>
          <p:nvPr/>
        </p:nvSpPr>
        <p:spPr>
          <a:xfrm rot="5400000">
            <a:off x="8779383" y="6189146"/>
            <a:ext cx="564578" cy="369332"/>
          </a:xfrm>
          <a:prstGeom prst="rect">
            <a:avLst/>
          </a:prstGeom>
          <a:noFill/>
        </p:spPr>
        <p:txBody>
          <a:bodyPr wrap="none" rtlCol="0">
            <a:spAutoFit/>
          </a:bodyPr>
          <a:lstStyle/>
          <a:p>
            <a:r>
              <a:rPr lang="en-US" dirty="0" err="1" smtClean="0">
                <a:latin typeface="Consolas" panose="020B0609020204030204" pitchFamily="49" charset="0"/>
              </a:rPr>
              <a:t>Gnd</a:t>
            </a:r>
            <a:endParaRPr lang="en-US" dirty="0">
              <a:latin typeface="Consolas" panose="020B0609020204030204" pitchFamily="49" charset="0"/>
            </a:endParaRPr>
          </a:p>
        </p:txBody>
      </p:sp>
    </p:spTree>
    <p:extLst>
      <p:ext uri="{BB962C8B-B14F-4D97-AF65-F5344CB8AC3E}">
        <p14:creationId xmlns:p14="http://schemas.microsoft.com/office/powerpoint/2010/main" val="15169327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2960" y="349885"/>
            <a:ext cx="11145520" cy="1325563"/>
          </a:xfrm>
        </p:spPr>
        <p:txBody>
          <a:bodyPr/>
          <a:lstStyle/>
          <a:p>
            <a:r>
              <a:rPr lang="en-US" dirty="0" smtClean="0"/>
              <a:t>Standalone sensor pullup resistor</a:t>
            </a:r>
            <a:endParaRPr lang="en-US" dirty="0"/>
          </a:p>
        </p:txBody>
      </p:sp>
      <p:grpSp>
        <p:nvGrpSpPr>
          <p:cNvPr id="14" name="Group 13"/>
          <p:cNvGrpSpPr/>
          <p:nvPr/>
        </p:nvGrpSpPr>
        <p:grpSpPr>
          <a:xfrm rot="16200000">
            <a:off x="4758608" y="-1053591"/>
            <a:ext cx="2701371" cy="9937756"/>
            <a:chOff x="2757068" y="2569930"/>
            <a:chExt cx="1323226" cy="4867861"/>
          </a:xfrm>
        </p:grpSpPr>
        <p:pic>
          <p:nvPicPr>
            <p:cNvPr id="9" name="Content Placeholder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7068" y="2569930"/>
              <a:ext cx="1323226" cy="2190292"/>
            </a:xfrm>
            <a:prstGeom prst="rect">
              <a:avLst/>
            </a:prstGeom>
          </p:spPr>
        </p:pic>
        <p:sp>
          <p:nvSpPr>
            <p:cNvPr id="10" name="TextBox 9"/>
            <p:cNvSpPr txBox="1"/>
            <p:nvPr/>
          </p:nvSpPr>
          <p:spPr>
            <a:xfrm rot="5400000">
              <a:off x="2771016" y="6213964"/>
              <a:ext cx="547447" cy="376899"/>
            </a:xfrm>
            <a:prstGeom prst="rect">
              <a:avLst/>
            </a:prstGeom>
            <a:noFill/>
          </p:spPr>
          <p:txBody>
            <a:bodyPr wrap="none" rtlCol="0">
              <a:spAutoFit/>
            </a:bodyPr>
            <a:lstStyle/>
            <a:p>
              <a:r>
                <a:rPr lang="en-US" sz="4400" dirty="0" err="1" smtClean="0">
                  <a:latin typeface="Consolas" panose="020B0609020204030204" pitchFamily="49" charset="0"/>
                </a:rPr>
                <a:t>Vcc</a:t>
              </a:r>
              <a:endParaRPr lang="en-US" sz="4400" dirty="0">
                <a:latin typeface="Consolas" panose="020B0609020204030204" pitchFamily="49" charset="0"/>
              </a:endParaRPr>
            </a:p>
          </p:txBody>
        </p:sp>
        <p:sp>
          <p:nvSpPr>
            <p:cNvPr id="11" name="TextBox 10"/>
            <p:cNvSpPr txBox="1"/>
            <p:nvPr/>
          </p:nvSpPr>
          <p:spPr>
            <a:xfrm rot="5400000">
              <a:off x="2953644" y="6290128"/>
              <a:ext cx="699776" cy="376899"/>
            </a:xfrm>
            <a:prstGeom prst="rect">
              <a:avLst/>
            </a:prstGeom>
            <a:noFill/>
          </p:spPr>
          <p:txBody>
            <a:bodyPr wrap="none" rtlCol="0">
              <a:spAutoFit/>
            </a:bodyPr>
            <a:lstStyle/>
            <a:p>
              <a:r>
                <a:rPr lang="en-US" sz="4400" dirty="0" smtClean="0">
                  <a:latin typeface="Consolas" panose="020B0609020204030204" pitchFamily="49" charset="0"/>
                </a:rPr>
                <a:t>Data</a:t>
              </a:r>
              <a:endParaRPr lang="en-US" sz="4400" dirty="0">
                <a:latin typeface="Consolas" panose="020B0609020204030204" pitchFamily="49" charset="0"/>
              </a:endParaRPr>
            </a:p>
          </p:txBody>
        </p:sp>
        <p:sp>
          <p:nvSpPr>
            <p:cNvPr id="12" name="TextBox 11"/>
            <p:cNvSpPr txBox="1"/>
            <p:nvPr/>
          </p:nvSpPr>
          <p:spPr>
            <a:xfrm rot="5400000">
              <a:off x="2907777" y="6594793"/>
              <a:ext cx="1309097" cy="376899"/>
            </a:xfrm>
            <a:prstGeom prst="rect">
              <a:avLst/>
            </a:prstGeom>
            <a:noFill/>
          </p:spPr>
          <p:txBody>
            <a:bodyPr wrap="none" rtlCol="0">
              <a:spAutoFit/>
            </a:bodyPr>
            <a:lstStyle/>
            <a:p>
              <a:r>
                <a:rPr lang="en-US" sz="4400" dirty="0" smtClean="0">
                  <a:latin typeface="Consolas" panose="020B0609020204030204" pitchFamily="49" charset="0"/>
                </a:rPr>
                <a:t>Not Used</a:t>
              </a:r>
              <a:endParaRPr lang="en-US" sz="4400" dirty="0">
                <a:latin typeface="Consolas" panose="020B0609020204030204" pitchFamily="49" charset="0"/>
              </a:endParaRPr>
            </a:p>
          </p:txBody>
        </p:sp>
        <p:sp>
          <p:nvSpPr>
            <p:cNvPr id="13" name="TextBox 12"/>
            <p:cNvSpPr txBox="1"/>
            <p:nvPr/>
          </p:nvSpPr>
          <p:spPr>
            <a:xfrm rot="5400000">
              <a:off x="3554302" y="6224047"/>
              <a:ext cx="547446" cy="376899"/>
            </a:xfrm>
            <a:prstGeom prst="rect">
              <a:avLst/>
            </a:prstGeom>
            <a:noFill/>
          </p:spPr>
          <p:txBody>
            <a:bodyPr wrap="none" rtlCol="0">
              <a:spAutoFit/>
            </a:bodyPr>
            <a:lstStyle/>
            <a:p>
              <a:r>
                <a:rPr lang="en-US" sz="4400" dirty="0" err="1" smtClean="0">
                  <a:latin typeface="Consolas" panose="020B0609020204030204" pitchFamily="49" charset="0"/>
                </a:rPr>
                <a:t>Gnd</a:t>
              </a:r>
              <a:endParaRPr lang="en-US" sz="4400" dirty="0">
                <a:latin typeface="Consolas" panose="020B0609020204030204" pitchFamily="49" charset="0"/>
              </a:endParaRPr>
            </a:p>
          </p:txBody>
        </p:sp>
      </p:grpSp>
      <p:grpSp>
        <p:nvGrpSpPr>
          <p:cNvPr id="31" name="Group 30"/>
          <p:cNvGrpSpPr/>
          <p:nvPr/>
        </p:nvGrpSpPr>
        <p:grpSpPr>
          <a:xfrm>
            <a:off x="4438587" y="3017520"/>
            <a:ext cx="3077781" cy="1794695"/>
            <a:chOff x="4438587" y="3017520"/>
            <a:chExt cx="1233281" cy="1794695"/>
          </a:xfrm>
        </p:grpSpPr>
        <p:sp>
          <p:nvSpPr>
            <p:cNvPr id="27" name="Rectangle 26"/>
            <p:cNvSpPr/>
            <p:nvPr/>
          </p:nvSpPr>
          <p:spPr>
            <a:xfrm>
              <a:off x="4438587" y="3017520"/>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38587" y="3559339"/>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438587" y="4096877"/>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438587" y="4634415"/>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5016215" y="4155444"/>
            <a:ext cx="2199860" cy="1882731"/>
            <a:chOff x="5016215" y="4155444"/>
            <a:chExt cx="2199860" cy="1882731"/>
          </a:xfrm>
        </p:grpSpPr>
        <p:grpSp>
          <p:nvGrpSpPr>
            <p:cNvPr id="15" name="Group 14"/>
            <p:cNvGrpSpPr>
              <a:grpSpLocks noChangeAspect="1"/>
            </p:cNvGrpSpPr>
            <p:nvPr/>
          </p:nvGrpSpPr>
          <p:grpSpPr>
            <a:xfrm>
              <a:off x="5017570" y="5171953"/>
              <a:ext cx="1919813" cy="866222"/>
              <a:chOff x="891356" y="6090700"/>
              <a:chExt cx="2834640" cy="1278993"/>
            </a:xfrm>
          </p:grpSpPr>
          <p:grpSp>
            <p:nvGrpSpPr>
              <p:cNvPr id="16" name="Group 15"/>
              <p:cNvGrpSpPr/>
              <p:nvPr/>
            </p:nvGrpSpPr>
            <p:grpSpPr>
              <a:xfrm>
                <a:off x="891356" y="6090700"/>
                <a:ext cx="2834640" cy="624245"/>
                <a:chOff x="3218816" y="2486026"/>
                <a:chExt cx="5392103" cy="1187449"/>
              </a:xfrm>
            </p:grpSpPr>
            <p:sp>
              <p:nvSpPr>
                <p:cNvPr id="18"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sistor Body"/>
                <p:cNvSpPr>
                  <a:spLocks/>
                </p:cNvSpPr>
                <p:nvPr/>
              </p:nvSpPr>
              <p:spPr bwMode="auto">
                <a:xfrm>
                  <a:off x="4295776" y="2487612"/>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17" name="TextBox 16"/>
              <p:cNvSpPr txBox="1"/>
              <p:nvPr/>
            </p:nvSpPr>
            <p:spPr>
              <a:xfrm>
                <a:off x="1247876" y="6600253"/>
                <a:ext cx="1487909" cy="769440"/>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
          <p:nvSpPr>
            <p:cNvPr id="32" name="Left Leg"/>
            <p:cNvSpPr/>
            <p:nvPr/>
          </p:nvSpPr>
          <p:spPr>
            <a:xfrm rot="16200000">
              <a:off x="4694664" y="4992610"/>
              <a:ext cx="774005" cy="130904"/>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flipV="1">
              <a:off x="6810143" y="4155444"/>
              <a:ext cx="405932" cy="1284786"/>
            </a:xfrm>
            <a:custGeom>
              <a:avLst/>
              <a:gdLst>
                <a:gd name="connsiteX0" fmla="*/ 65452 w 405932"/>
                <a:gd name="connsiteY0" fmla="*/ 1284786 h 1284786"/>
                <a:gd name="connsiteX1" fmla="*/ 130904 w 405932"/>
                <a:gd name="connsiteY1" fmla="*/ 1219334 h 1284786"/>
                <a:gd name="connsiteX2" fmla="*/ 130904 w 405932"/>
                <a:gd name="connsiteY2" fmla="*/ 1033811 h 1284786"/>
                <a:gd name="connsiteX3" fmla="*/ 201125 w 405932"/>
                <a:gd name="connsiteY3" fmla="*/ 1019634 h 1284786"/>
                <a:gd name="connsiteX4" fmla="*/ 405932 w 405932"/>
                <a:gd name="connsiteY4" fmla="*/ 710652 h 1284786"/>
                <a:gd name="connsiteX5" fmla="*/ 201125 w 405932"/>
                <a:gd name="connsiteY5" fmla="*/ 401670 h 1284786"/>
                <a:gd name="connsiteX6" fmla="*/ 130904 w 405932"/>
                <a:gd name="connsiteY6" fmla="*/ 387493 h 1284786"/>
                <a:gd name="connsiteX7" fmla="*/ 130904 w 405932"/>
                <a:gd name="connsiteY7" fmla="*/ 65452 h 1284786"/>
                <a:gd name="connsiteX8" fmla="*/ 65452 w 405932"/>
                <a:gd name="connsiteY8" fmla="*/ 0 h 1284786"/>
                <a:gd name="connsiteX9" fmla="*/ 0 w 405932"/>
                <a:gd name="connsiteY9" fmla="*/ 65452 h 1284786"/>
                <a:gd name="connsiteX10" fmla="*/ 0 w 405932"/>
                <a:gd name="connsiteY10" fmla="*/ 517600 h 1284786"/>
                <a:gd name="connsiteX11" fmla="*/ 1087 w 405932"/>
                <a:gd name="connsiteY11" fmla="*/ 516168 h 1284786"/>
                <a:gd name="connsiteX12" fmla="*/ 28819 w 405932"/>
                <a:gd name="connsiteY12" fmla="*/ 507559 h 1284786"/>
                <a:gd name="connsiteX13" fmla="*/ 70598 w 405932"/>
                <a:gd name="connsiteY13" fmla="*/ 503347 h 1284786"/>
                <a:gd name="connsiteX14" fmla="*/ 277903 w 405932"/>
                <a:gd name="connsiteY14" fmla="*/ 710652 h 1284786"/>
                <a:gd name="connsiteX15" fmla="*/ 151291 w 405932"/>
                <a:gd name="connsiteY15" fmla="*/ 901666 h 1284786"/>
                <a:gd name="connsiteX16" fmla="*/ 130904 w 405932"/>
                <a:gd name="connsiteY16" fmla="*/ 905782 h 1284786"/>
                <a:gd name="connsiteX17" fmla="*/ 130904 w 405932"/>
                <a:gd name="connsiteY17" fmla="*/ 905781 h 1284786"/>
                <a:gd name="connsiteX18" fmla="*/ 130904 w 405932"/>
                <a:gd name="connsiteY18" fmla="*/ 905782 h 1284786"/>
                <a:gd name="connsiteX19" fmla="*/ 70598 w 405932"/>
                <a:gd name="connsiteY19" fmla="*/ 917957 h 1284786"/>
                <a:gd name="connsiteX20" fmla="*/ 28819 w 405932"/>
                <a:gd name="connsiteY20" fmla="*/ 913746 h 1284786"/>
                <a:gd name="connsiteX21" fmla="*/ 748 w 405932"/>
                <a:gd name="connsiteY21" fmla="*/ 905032 h 1284786"/>
                <a:gd name="connsiteX22" fmla="*/ 0 w 405932"/>
                <a:gd name="connsiteY22" fmla="*/ 903704 h 1284786"/>
                <a:gd name="connsiteX23" fmla="*/ 0 w 405932"/>
                <a:gd name="connsiteY23" fmla="*/ 1219334 h 1284786"/>
                <a:gd name="connsiteX24" fmla="*/ 65452 w 405932"/>
                <a:gd name="connsiteY24" fmla="*/ 1284786 h 128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5932" h="1284786">
                  <a:moveTo>
                    <a:pt x="65452" y="1284786"/>
                  </a:moveTo>
                  <a:cubicBezTo>
                    <a:pt x="101600" y="1284786"/>
                    <a:pt x="130904" y="1255482"/>
                    <a:pt x="130904" y="1219334"/>
                  </a:cubicBezTo>
                  <a:lnTo>
                    <a:pt x="130904" y="1033811"/>
                  </a:lnTo>
                  <a:lnTo>
                    <a:pt x="201125" y="1019634"/>
                  </a:lnTo>
                  <a:cubicBezTo>
                    <a:pt x="321482" y="968728"/>
                    <a:pt x="405932" y="849552"/>
                    <a:pt x="405932" y="710652"/>
                  </a:cubicBezTo>
                  <a:cubicBezTo>
                    <a:pt x="405932" y="571752"/>
                    <a:pt x="321482" y="452577"/>
                    <a:pt x="201125" y="401670"/>
                  </a:cubicBezTo>
                  <a:lnTo>
                    <a:pt x="130904" y="387493"/>
                  </a:lnTo>
                  <a:lnTo>
                    <a:pt x="130904" y="65452"/>
                  </a:lnTo>
                  <a:cubicBezTo>
                    <a:pt x="130904" y="29304"/>
                    <a:pt x="101600" y="0"/>
                    <a:pt x="65452" y="0"/>
                  </a:cubicBezTo>
                  <a:cubicBezTo>
                    <a:pt x="29304" y="0"/>
                    <a:pt x="0" y="29304"/>
                    <a:pt x="0" y="65452"/>
                  </a:cubicBezTo>
                  <a:lnTo>
                    <a:pt x="0" y="517600"/>
                  </a:lnTo>
                  <a:lnTo>
                    <a:pt x="1087" y="516168"/>
                  </a:lnTo>
                  <a:lnTo>
                    <a:pt x="28819" y="507559"/>
                  </a:lnTo>
                  <a:cubicBezTo>
                    <a:pt x="42314" y="504797"/>
                    <a:pt x="56287" y="503347"/>
                    <a:pt x="70598" y="503347"/>
                  </a:cubicBezTo>
                  <a:cubicBezTo>
                    <a:pt x="185089" y="503347"/>
                    <a:pt x="277903" y="596161"/>
                    <a:pt x="277903" y="710652"/>
                  </a:cubicBezTo>
                  <a:cubicBezTo>
                    <a:pt x="277903" y="796520"/>
                    <a:pt x="225695" y="870195"/>
                    <a:pt x="151291" y="901666"/>
                  </a:cubicBezTo>
                  <a:lnTo>
                    <a:pt x="130904" y="905782"/>
                  </a:lnTo>
                  <a:lnTo>
                    <a:pt x="130904" y="905781"/>
                  </a:lnTo>
                  <a:lnTo>
                    <a:pt x="130904" y="905782"/>
                  </a:lnTo>
                  <a:lnTo>
                    <a:pt x="70598" y="917957"/>
                  </a:lnTo>
                  <a:cubicBezTo>
                    <a:pt x="56287" y="917957"/>
                    <a:pt x="42314" y="916507"/>
                    <a:pt x="28819" y="913746"/>
                  </a:cubicBezTo>
                  <a:lnTo>
                    <a:pt x="748" y="905032"/>
                  </a:lnTo>
                  <a:lnTo>
                    <a:pt x="0" y="903704"/>
                  </a:lnTo>
                  <a:lnTo>
                    <a:pt x="0" y="1219334"/>
                  </a:lnTo>
                  <a:cubicBezTo>
                    <a:pt x="0" y="1255482"/>
                    <a:pt x="29304" y="1284786"/>
                    <a:pt x="65452" y="1284786"/>
                  </a:cubicBezTo>
                  <a:close/>
                </a:path>
              </a:pathLst>
            </a:custGeom>
            <a:solidFill>
              <a:srgbClr val="8C8C8C"/>
            </a:solidFill>
            <a:ln w="133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729214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Standalone DHT11 CIRCUIT</a:t>
            </a:r>
            <a:endParaRPr lang="en-US" dirty="0"/>
          </a:p>
        </p:txBody>
      </p:sp>
      <p:pic>
        <p:nvPicPr>
          <p:cNvPr id="11" name="Content Placeholder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0698" y="2501760"/>
            <a:ext cx="4946904" cy="3581555"/>
          </a:xfrm>
          <a:prstGeom prst="rect">
            <a:avLst/>
          </a:prstGeom>
        </p:spPr>
      </p:pic>
      <p:sp>
        <p:nvSpPr>
          <p:cNvPr id="13" name="Freeform 12"/>
          <p:cNvSpPr/>
          <p:nvPr/>
        </p:nvSpPr>
        <p:spPr>
          <a:xfrm>
            <a:off x="7951726" y="3688424"/>
            <a:ext cx="1080655" cy="289123"/>
          </a:xfrm>
          <a:custGeom>
            <a:avLst/>
            <a:gdLst>
              <a:gd name="connsiteX0" fmla="*/ 1080655 w 1080655"/>
              <a:gd name="connsiteY0" fmla="*/ 0 h 73891"/>
              <a:gd name="connsiteX1" fmla="*/ 0 w 1080655"/>
              <a:gd name="connsiteY1" fmla="*/ 73891 h 73891"/>
              <a:gd name="connsiteX2" fmla="*/ 0 w 1080655"/>
              <a:gd name="connsiteY2" fmla="*/ 73891 h 73891"/>
              <a:gd name="connsiteX0" fmla="*/ 1080655 w 1080655"/>
              <a:gd name="connsiteY0" fmla="*/ 0 h 73891"/>
              <a:gd name="connsiteX1" fmla="*/ 0 w 1080655"/>
              <a:gd name="connsiteY1" fmla="*/ 73891 h 73891"/>
              <a:gd name="connsiteX0" fmla="*/ 1080655 w 1080655"/>
              <a:gd name="connsiteY0" fmla="*/ 125342 h 199233"/>
              <a:gd name="connsiteX1" fmla="*/ 0 w 1080655"/>
              <a:gd name="connsiteY1" fmla="*/ 199233 h 199233"/>
              <a:gd name="connsiteX0" fmla="*/ 1080655 w 1080655"/>
              <a:gd name="connsiteY0" fmla="*/ 203337 h 277228"/>
              <a:gd name="connsiteX1" fmla="*/ 0 w 1080655"/>
              <a:gd name="connsiteY1" fmla="*/ 277228 h 277228"/>
              <a:gd name="connsiteX0" fmla="*/ 1080655 w 1080655"/>
              <a:gd name="connsiteY0" fmla="*/ 203337 h 277228"/>
              <a:gd name="connsiteX1" fmla="*/ 0 w 1080655"/>
              <a:gd name="connsiteY1" fmla="*/ 277228 h 277228"/>
              <a:gd name="connsiteX0" fmla="*/ 1080655 w 1080655"/>
              <a:gd name="connsiteY0" fmla="*/ 215232 h 289123"/>
              <a:gd name="connsiteX1" fmla="*/ 0 w 1080655"/>
              <a:gd name="connsiteY1" fmla="*/ 289123 h 289123"/>
              <a:gd name="connsiteX0" fmla="*/ 1080655 w 1080655"/>
              <a:gd name="connsiteY0" fmla="*/ 215232 h 289123"/>
              <a:gd name="connsiteX1" fmla="*/ 0 w 1080655"/>
              <a:gd name="connsiteY1" fmla="*/ 289123 h 289123"/>
            </a:gdLst>
            <a:ahLst/>
            <a:cxnLst>
              <a:cxn ang="0">
                <a:pos x="connsiteX0" y="connsiteY0"/>
              </a:cxn>
              <a:cxn ang="0">
                <a:pos x="connsiteX1" y="connsiteY1"/>
              </a:cxn>
            </a:cxnLst>
            <a:rect l="l" t="t" r="r" b="b"/>
            <a:pathLst>
              <a:path w="1080655" h="289123">
                <a:moveTo>
                  <a:pt x="1080655" y="215232"/>
                </a:moveTo>
                <a:cubicBezTo>
                  <a:pt x="830165" y="-10074"/>
                  <a:pt x="323642" y="-156131"/>
                  <a:pt x="0" y="289123"/>
                </a:cubicBezTo>
              </a:path>
            </a:pathLst>
          </a:custGeom>
          <a:noFill/>
          <a:ln w="381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180576" y="3968496"/>
            <a:ext cx="2887329" cy="1292662"/>
          </a:xfrm>
          <a:prstGeom prst="rect">
            <a:avLst/>
          </a:prstGeom>
          <a:noFill/>
        </p:spPr>
        <p:txBody>
          <a:bodyPr wrap="none" rtlCol="0">
            <a:spAutoFit/>
          </a:bodyPr>
          <a:lstStyle/>
          <a:p>
            <a:r>
              <a:rPr lang="en-US" sz="2000" dirty="0" smtClean="0"/>
              <a:t>10k</a:t>
            </a:r>
            <a:r>
              <a:rPr lang="el-GR" sz="2000" dirty="0" smtClean="0"/>
              <a:t>Ω</a:t>
            </a:r>
            <a:r>
              <a:rPr lang="en-US" sz="2000" dirty="0" smtClean="0"/>
              <a:t> Pullup resistor</a:t>
            </a:r>
            <a:br>
              <a:rPr lang="en-US" sz="2000" dirty="0" smtClean="0"/>
            </a:br>
            <a:r>
              <a:rPr lang="en-US" sz="2000" dirty="0" smtClean="0"/>
              <a:t>Between the </a:t>
            </a:r>
            <a:r>
              <a:rPr lang="en-US" sz="2000" dirty="0" err="1" smtClean="0"/>
              <a:t>vcc</a:t>
            </a:r>
            <a:r>
              <a:rPr lang="en-US" sz="2000" dirty="0" smtClean="0"/>
              <a:t> pin and </a:t>
            </a:r>
          </a:p>
          <a:p>
            <a:r>
              <a:rPr lang="en-US" sz="2000" dirty="0"/>
              <a:t>t</a:t>
            </a:r>
            <a:r>
              <a:rPr lang="en-US" sz="2000" dirty="0" smtClean="0"/>
              <a:t>he data pin</a:t>
            </a:r>
            <a:endParaRPr lang="el-GR" sz="2000" dirty="0"/>
          </a:p>
          <a:p>
            <a:endParaRPr lang="en-US" dirty="0"/>
          </a:p>
        </p:txBody>
      </p:sp>
    </p:spTree>
    <p:extLst>
      <p:ext uri="{BB962C8B-B14F-4D97-AF65-F5344CB8AC3E}">
        <p14:creationId xmlns:p14="http://schemas.microsoft.com/office/powerpoint/2010/main" val="25926363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Pre-configured sensor circuit</a:t>
            </a:r>
            <a:endParaRPr lang="en-US" dirty="0"/>
          </a:p>
        </p:txBody>
      </p:sp>
      <p:pic>
        <p:nvPicPr>
          <p:cNvPr id="8"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0698" y="1733997"/>
            <a:ext cx="4946904" cy="4349318"/>
          </a:xfrm>
          <a:prstGeom prst="rect">
            <a:avLst/>
          </a:prstGeom>
        </p:spPr>
      </p:pic>
    </p:spTree>
    <p:extLst>
      <p:ext uri="{BB962C8B-B14F-4D97-AF65-F5344CB8AC3E}">
        <p14:creationId xmlns:p14="http://schemas.microsoft.com/office/powerpoint/2010/main" val="10929085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Both use the same photon pins</a:t>
            </a:r>
            <a:endParaRPr lang="en-US" dirty="0"/>
          </a:p>
        </p:txBody>
      </p:sp>
      <p:pic>
        <p:nvPicPr>
          <p:cNvPr id="8"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t="42350" r="49141" b="12181"/>
          <a:stretch/>
        </p:blipFill>
        <p:spPr>
          <a:xfrm>
            <a:off x="4622800" y="1504561"/>
            <a:ext cx="5943600" cy="467183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834207388"/>
              </p:ext>
            </p:extLst>
          </p:nvPr>
        </p:nvGraphicFramePr>
        <p:xfrm>
          <a:off x="610525" y="2276721"/>
          <a:ext cx="3119120" cy="2621280"/>
        </p:xfrm>
        <a:graphic>
          <a:graphicData uri="http://schemas.openxmlformats.org/drawingml/2006/table">
            <a:tbl>
              <a:tblPr firstRow="1" bandRow="1">
                <a:tableStyleId>{073A0DAA-6AF3-43AB-8588-CEC1D06C72B9}</a:tableStyleId>
              </a:tblPr>
              <a:tblGrid>
                <a:gridCol w="1559560"/>
                <a:gridCol w="1559560"/>
              </a:tblGrid>
              <a:tr h="370840">
                <a:tc>
                  <a:txBody>
                    <a:bodyPr/>
                    <a:lstStyle/>
                    <a:p>
                      <a:r>
                        <a:rPr lang="en-US" sz="2800" dirty="0" smtClean="0"/>
                        <a:t>PHOTON</a:t>
                      </a:r>
                      <a:endParaRPr lang="en-US" sz="2800" dirty="0"/>
                    </a:p>
                  </a:txBody>
                  <a:tcPr/>
                </a:tc>
                <a:tc>
                  <a:txBody>
                    <a:bodyPr/>
                    <a:lstStyle/>
                    <a:p>
                      <a:r>
                        <a:rPr lang="en-US" sz="2800" dirty="0" smtClean="0"/>
                        <a:t>DHT11</a:t>
                      </a:r>
                      <a:endParaRPr lang="en-US" sz="2800" dirty="0"/>
                    </a:p>
                  </a:txBody>
                  <a:tcPr/>
                </a:tc>
              </a:tr>
              <a:tr h="370840">
                <a:tc>
                  <a:txBody>
                    <a:bodyPr/>
                    <a:lstStyle/>
                    <a:p>
                      <a:r>
                        <a:rPr lang="en-US" sz="4000" dirty="0" smtClean="0"/>
                        <a:t>3V3</a:t>
                      </a:r>
                      <a:endParaRPr lang="en-US" sz="4000" dirty="0"/>
                    </a:p>
                  </a:txBody>
                  <a:tcPr/>
                </a:tc>
                <a:tc>
                  <a:txBody>
                    <a:bodyPr/>
                    <a:lstStyle/>
                    <a:p>
                      <a:r>
                        <a:rPr lang="en-US" sz="4000" dirty="0" err="1" smtClean="0"/>
                        <a:t>Vcc</a:t>
                      </a:r>
                      <a:endParaRPr lang="en-US" sz="4000" dirty="0"/>
                    </a:p>
                  </a:txBody>
                  <a:tcPr/>
                </a:tc>
              </a:tr>
              <a:tr h="370840">
                <a:tc>
                  <a:txBody>
                    <a:bodyPr/>
                    <a:lstStyle/>
                    <a:p>
                      <a:r>
                        <a:rPr lang="en-US" sz="4000" dirty="0" smtClean="0"/>
                        <a:t>D2</a:t>
                      </a:r>
                      <a:endParaRPr lang="en-US" sz="4000" dirty="0"/>
                    </a:p>
                  </a:txBody>
                  <a:tcPr/>
                </a:tc>
                <a:tc>
                  <a:txBody>
                    <a:bodyPr/>
                    <a:lstStyle/>
                    <a:p>
                      <a:r>
                        <a:rPr lang="en-US" sz="4000" dirty="0" smtClean="0"/>
                        <a:t>Data</a:t>
                      </a:r>
                      <a:endParaRPr lang="en-US" sz="4000" dirty="0"/>
                    </a:p>
                  </a:txBody>
                  <a:tcPr/>
                </a:tc>
              </a:tr>
              <a:tr h="370840">
                <a:tc>
                  <a:txBody>
                    <a:bodyPr/>
                    <a:lstStyle/>
                    <a:p>
                      <a:r>
                        <a:rPr lang="en-US" sz="4000" dirty="0" smtClean="0"/>
                        <a:t>GND</a:t>
                      </a:r>
                      <a:endParaRPr lang="en-US" sz="4000" dirty="0"/>
                    </a:p>
                  </a:txBody>
                  <a:tcPr/>
                </a:tc>
                <a:tc>
                  <a:txBody>
                    <a:bodyPr/>
                    <a:lstStyle/>
                    <a:p>
                      <a:r>
                        <a:rPr lang="en-US" sz="4000" dirty="0" smtClean="0"/>
                        <a:t>GND</a:t>
                      </a:r>
                      <a:endParaRPr lang="en-US" sz="4000" dirty="0"/>
                    </a:p>
                  </a:txBody>
                  <a:tcPr/>
                </a:tc>
              </a:tr>
            </a:tbl>
          </a:graphicData>
        </a:graphic>
      </p:graphicFrame>
    </p:spTree>
    <p:extLst>
      <p:ext uri="{BB962C8B-B14F-4D97-AF65-F5344CB8AC3E}">
        <p14:creationId xmlns:p14="http://schemas.microsoft.com/office/powerpoint/2010/main" val="12245327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Photon and DHT11 Circuit</a:t>
            </a:r>
            <a:endParaRPr lang="en-US" dirty="0"/>
          </a:p>
        </p:txBody>
      </p:sp>
    </p:spTree>
    <p:extLst>
      <p:ext uri="{BB962C8B-B14F-4D97-AF65-F5344CB8AC3E}">
        <p14:creationId xmlns:p14="http://schemas.microsoft.com/office/powerpoint/2010/main" val="8779316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11480" y="349885"/>
            <a:ext cx="11369040" cy="1325563"/>
          </a:xfrm>
        </p:spPr>
        <p:txBody>
          <a:bodyPr/>
          <a:lstStyle/>
          <a:p>
            <a:r>
              <a:rPr lang="en-US" dirty="0" smtClean="0">
                <a:solidFill>
                  <a:srgbClr val="C00000"/>
                </a:solidFill>
              </a:rPr>
              <a:t>CORRECTION - SPARK becomes PARTICLE</a:t>
            </a:r>
            <a:endParaRPr lang="en-US" dirty="0">
              <a:solidFill>
                <a:srgbClr val="C00000"/>
              </a:solidFill>
            </a:endParaRPr>
          </a:p>
        </p:txBody>
      </p:sp>
      <p:sp>
        <p:nvSpPr>
          <p:cNvPr id="4" name="Content Placeholder 3"/>
          <p:cNvSpPr>
            <a:spLocks noGrp="1"/>
          </p:cNvSpPr>
          <p:nvPr>
            <p:ph idx="1"/>
          </p:nvPr>
        </p:nvSpPr>
        <p:spPr>
          <a:xfrm>
            <a:off x="838200" y="1663577"/>
            <a:ext cx="10515600" cy="4351338"/>
          </a:xfrm>
        </p:spPr>
        <p:txBody>
          <a:bodyPr>
            <a:noAutofit/>
          </a:bodyPr>
          <a:lstStyle/>
          <a:p>
            <a:pPr marL="0" indent="0">
              <a:buNone/>
            </a:pPr>
            <a:r>
              <a:rPr lang="en-US" sz="2400" dirty="0" smtClean="0"/>
              <a:t>In May of 2015, “Spark” (the makers of the Photon) was renamed to “Particle”</a:t>
            </a:r>
          </a:p>
          <a:p>
            <a:pPr marL="0" indent="0">
              <a:buNone/>
            </a:pPr>
            <a:endParaRPr lang="en-US" sz="2400" dirty="0"/>
          </a:p>
          <a:p>
            <a:pPr marL="0" indent="0">
              <a:buNone/>
            </a:pPr>
            <a:r>
              <a:rPr lang="en-US" sz="2400" dirty="0" smtClean="0"/>
              <a:t>That has some impact on the code, the </a:t>
            </a:r>
            <a:r>
              <a:rPr lang="en-US" sz="2400" dirty="0" smtClean="0">
                <a:latin typeface="Consolas" panose="020B0609020204030204" pitchFamily="49" charset="0"/>
              </a:rPr>
              <a:t>Spark</a:t>
            </a:r>
            <a:r>
              <a:rPr lang="en-US" sz="2400" dirty="0" smtClean="0"/>
              <a:t> object that was used in code to access the Particle Cloud has been renamed to </a:t>
            </a:r>
            <a:r>
              <a:rPr lang="en-US" sz="2400" dirty="0" smtClean="0">
                <a:latin typeface="Consolas" panose="020B0609020204030204" pitchFamily="49" charset="0"/>
              </a:rPr>
              <a:t>Particle</a:t>
            </a:r>
            <a:r>
              <a:rPr lang="en-US" sz="2400" dirty="0" smtClean="0"/>
              <a:t> instead. Makes sense. </a:t>
            </a:r>
          </a:p>
          <a:p>
            <a:pPr marL="0" indent="0">
              <a:buNone/>
            </a:pPr>
            <a:endParaRPr lang="en-US" sz="2400" dirty="0"/>
          </a:p>
          <a:p>
            <a:pPr marL="0" indent="0">
              <a:buNone/>
            </a:pPr>
            <a:r>
              <a:rPr lang="en-US" sz="2400" dirty="0" smtClean="0"/>
              <a:t>Many of the upcoming slides, as well as the source code demoed reference the old </a:t>
            </a:r>
            <a:r>
              <a:rPr lang="en-US" sz="2400" dirty="0" smtClean="0">
                <a:latin typeface="Consolas" panose="020B0609020204030204" pitchFamily="49" charset="0"/>
              </a:rPr>
              <a:t>Spark</a:t>
            </a:r>
            <a:r>
              <a:rPr lang="en-US" sz="2400" dirty="0" smtClean="0"/>
              <a:t> name.  It still works, but has been deprecated.  You should use the </a:t>
            </a:r>
            <a:r>
              <a:rPr lang="en-US" sz="2400" dirty="0" smtClean="0">
                <a:latin typeface="Consolas" panose="020B0609020204030204" pitchFamily="49" charset="0"/>
              </a:rPr>
              <a:t>Particle</a:t>
            </a:r>
            <a:r>
              <a:rPr lang="en-US" sz="2400" dirty="0" smtClean="0"/>
              <a:t> object moving forward.  </a:t>
            </a:r>
          </a:p>
          <a:p>
            <a:pPr marL="0" indent="0">
              <a:buNone/>
            </a:pPr>
            <a:endParaRPr lang="en-US" sz="2400" dirty="0"/>
          </a:p>
          <a:p>
            <a:pPr marL="0" indent="0">
              <a:buNone/>
            </a:pPr>
            <a:r>
              <a:rPr lang="en-US" sz="2400" dirty="0" smtClean="0"/>
              <a:t>The slides and source in the </a:t>
            </a:r>
            <a:r>
              <a:rPr lang="en-US" sz="2400" dirty="0" smtClean="0">
                <a:hlinkClick r:id="rId2"/>
              </a:rPr>
              <a:t>http://aka.ms/ppws</a:t>
            </a:r>
            <a:r>
              <a:rPr lang="en-US" sz="2400" dirty="0" smtClean="0"/>
              <a:t> repo have been updated to use the new name as well, I just didn’t take the time to re-record the video.</a:t>
            </a:r>
          </a:p>
        </p:txBody>
      </p:sp>
    </p:spTree>
    <p:extLst>
      <p:ext uri="{BB962C8B-B14F-4D97-AF65-F5344CB8AC3E}">
        <p14:creationId xmlns:p14="http://schemas.microsoft.com/office/powerpoint/2010/main" val="651234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iotde\AppData\Local\Temp\SNAGHTML588ecb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33" y="1675448"/>
            <a:ext cx="11031936" cy="402780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err="1" smtClean="0"/>
              <a:t>Groking</a:t>
            </a:r>
            <a:r>
              <a:rPr lang="en-US" dirty="0" smtClean="0"/>
              <a:t> the </a:t>
            </a:r>
            <a:r>
              <a:rPr lang="en-US" dirty="0" err="1" smtClean="0"/>
              <a:t>webhook</a:t>
            </a:r>
            <a:endParaRPr lang="en-US" dirty="0"/>
          </a:p>
        </p:txBody>
      </p:sp>
      <p:sp>
        <p:nvSpPr>
          <p:cNvPr id="8" name="Rounded Rectangle 7"/>
          <p:cNvSpPr/>
          <p:nvPr/>
        </p:nvSpPr>
        <p:spPr>
          <a:xfrm>
            <a:off x="1106357" y="5038344"/>
            <a:ext cx="146412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335717" y="3541427"/>
            <a:ext cx="537572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77933" y="5894507"/>
            <a:ext cx="11031935" cy="307777"/>
          </a:xfrm>
          <a:prstGeom prst="rect">
            <a:avLst/>
          </a:prstGeom>
        </p:spPr>
        <p:txBody>
          <a:bodyPr wrap="square">
            <a:spAutoFit/>
          </a:bodyPr>
          <a:lstStyle/>
          <a:p>
            <a:pPr algn="ctr"/>
            <a:r>
              <a:rPr lang="en-US" sz="1400" dirty="0">
                <a:hlinkClick r:id="rId3"/>
              </a:rPr>
              <a:t>https://raw.githubusercontent.com/BretStateham/ParticlePhotonWeatherStation/master/Code/WebhookAndPhotonCode/webhook.json</a:t>
            </a:r>
            <a:endParaRPr lang="en-US" sz="1400" dirty="0"/>
          </a:p>
        </p:txBody>
      </p:sp>
    </p:spTree>
    <p:extLst>
      <p:ext uri="{BB962C8B-B14F-4D97-AF65-F5344CB8AC3E}">
        <p14:creationId xmlns:p14="http://schemas.microsoft.com/office/powerpoint/2010/main" val="19007857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GROKING the </a:t>
            </a:r>
            <a:r>
              <a:rPr lang="en-US" dirty="0" err="1" smtClean="0"/>
              <a:t>webhook</a:t>
            </a:r>
            <a:endParaRPr lang="en-US" dirty="0"/>
          </a:p>
        </p:txBody>
      </p:sp>
      <p:pic>
        <p:nvPicPr>
          <p:cNvPr id="48" name="Webhook pic"/>
          <p:cNvPicPr>
            <a:picLocks noChangeAspect="1"/>
          </p:cNvPicPr>
          <p:nvPr/>
        </p:nvPicPr>
        <p:blipFill>
          <a:blip r:embed="rId2"/>
          <a:stretch>
            <a:fillRect/>
          </a:stretch>
        </p:blipFill>
        <p:spPr>
          <a:xfrm>
            <a:off x="429768" y="3127248"/>
            <a:ext cx="2770632" cy="1565407"/>
          </a:xfrm>
          <a:prstGeom prst="rect">
            <a:avLst/>
          </a:prstGeom>
        </p:spPr>
      </p:pic>
      <p:grpSp>
        <p:nvGrpSpPr>
          <p:cNvPr id="33" name="Group 32"/>
          <p:cNvGrpSpPr/>
          <p:nvPr/>
        </p:nvGrpSpPr>
        <p:grpSpPr>
          <a:xfrm>
            <a:off x="203200" y="1479735"/>
            <a:ext cx="11478260" cy="4628588"/>
            <a:chOff x="203200" y="1479735"/>
            <a:chExt cx="11478260" cy="4628588"/>
          </a:xfrm>
        </p:grpSpPr>
        <p:grpSp>
          <p:nvGrpSpPr>
            <p:cNvPr id="11" name="Group 10"/>
            <p:cNvGrpSpPr/>
            <p:nvPr/>
          </p:nvGrpSpPr>
          <p:grpSpPr>
            <a:xfrm>
              <a:off x="3487420" y="1899917"/>
              <a:ext cx="8194040" cy="4208406"/>
              <a:chOff x="1076960" y="1452877"/>
              <a:chExt cx="8194040" cy="4208406"/>
            </a:xfrm>
          </p:grpSpPr>
          <p:sp>
            <p:nvSpPr>
              <p:cNvPr id="10" name="Folded Corner 9"/>
              <p:cNvSpPr/>
              <p:nvPr/>
            </p:nvSpPr>
            <p:spPr>
              <a:xfrm flipV="1">
                <a:off x="1076960" y="1452877"/>
                <a:ext cx="8194040" cy="4208406"/>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Rectangle 8"/>
              <p:cNvSpPr/>
              <p:nvPr/>
            </p:nvSpPr>
            <p:spPr>
              <a:xfrm>
                <a:off x="1348596" y="1675448"/>
                <a:ext cx="7627764" cy="3985706"/>
              </a:xfrm>
              <a:prstGeom prst="rect">
                <a:avLst/>
              </a:prstGeom>
            </p:spPr>
            <p:txBody>
              <a:bodyPr wrap="square">
                <a:spAutoFit/>
              </a:bodyPr>
              <a:lstStyle/>
              <a:p>
                <a:r>
                  <a:rPr lang="en-US" sz="1100" dirty="0">
                    <a:latin typeface="Consolas" panose="020B0609020204030204" pitchFamily="49" charset="0"/>
                  </a:rPr>
                  <a:t>{ </a:t>
                </a:r>
              </a:p>
              <a:p>
                <a:r>
                  <a:rPr lang="en-US" sz="1100" dirty="0">
                    <a:latin typeface="Consolas" panose="020B0609020204030204" pitchFamily="49" charset="0"/>
                  </a:rPr>
                  <a:t>  "event": "</a:t>
                </a:r>
                <a:r>
                  <a:rPr lang="en-US" sz="1100" dirty="0" err="1">
                    <a:latin typeface="Consolas" panose="020B0609020204030204" pitchFamily="49" charset="0"/>
                  </a:rPr>
                  <a:t>PublishToEventHub</a:t>
                </a:r>
                <a:r>
                  <a:rPr lang="en-US" sz="1100" dirty="0">
                    <a:latin typeface="Consolas" panose="020B0609020204030204" pitchFamily="49" charset="0"/>
                  </a:rPr>
                  <a:t>", </a:t>
                </a:r>
              </a:p>
              <a:p>
                <a:r>
                  <a:rPr lang="en-US" sz="1100" dirty="0">
                    <a:latin typeface="Consolas" panose="020B0609020204030204" pitchFamily="49" charset="0"/>
                  </a:rPr>
                  <a:t>  "</a:t>
                </a:r>
                <a:r>
                  <a:rPr lang="en-US" sz="1100" dirty="0" err="1">
                    <a:latin typeface="Consolas" panose="020B0609020204030204" pitchFamily="49" charset="0"/>
                  </a:rPr>
                  <a:t>url</a:t>
                </a:r>
                <a:r>
                  <a:rPr lang="en-US" sz="1100" dirty="0">
                    <a:latin typeface="Consolas" panose="020B0609020204030204" pitchFamily="49" charset="0"/>
                  </a:rPr>
                  <a:t>": "https://&lt;YOUR_SERVICEBUS_NAME&gt;.servicebus.windows.net/&lt;YOUR_EVENTHUB_NAME&gt;/messages", </a:t>
                </a:r>
              </a:p>
              <a:p>
                <a:r>
                  <a:rPr lang="en-US" sz="1100" dirty="0">
                    <a:latin typeface="Consolas" panose="020B0609020204030204" pitchFamily="49" charset="0"/>
                  </a:rPr>
                  <a:t>  "</a:t>
                </a:r>
                <a:r>
                  <a:rPr lang="en-US" sz="1100" dirty="0" err="1">
                    <a:latin typeface="Consolas" panose="020B0609020204030204" pitchFamily="49" charset="0"/>
                  </a:rPr>
                  <a:t>requestType</a:t>
                </a:r>
                <a:r>
                  <a:rPr lang="en-US" sz="1100" dirty="0">
                    <a:latin typeface="Consolas" panose="020B0609020204030204" pitchFamily="49" charset="0"/>
                  </a:rPr>
                  <a:t>": "POST", </a:t>
                </a:r>
              </a:p>
              <a:p>
                <a:r>
                  <a:rPr lang="en-US" sz="1100" dirty="0">
                    <a:latin typeface="Consolas" panose="020B0609020204030204" pitchFamily="49" charset="0"/>
                  </a:rPr>
                  <a:t>  "</a:t>
                </a:r>
                <a:r>
                  <a:rPr lang="en-US" sz="1100" dirty="0" err="1">
                    <a:latin typeface="Consolas" panose="020B0609020204030204" pitchFamily="49" charset="0"/>
                  </a:rPr>
                  <a:t>json</a:t>
                </a:r>
                <a:r>
                  <a:rPr lang="en-US" sz="1100" dirty="0">
                    <a:latin typeface="Consolas" panose="020B0609020204030204" pitchFamily="49" charset="0"/>
                  </a:rPr>
                  <a:t>": { </a:t>
                </a:r>
              </a:p>
              <a:p>
                <a:r>
                  <a:rPr lang="en-US" sz="1100" dirty="0">
                    <a:latin typeface="Consolas" panose="020B0609020204030204" pitchFamily="49" charset="0"/>
                  </a:rPr>
                  <a:t>    "subject": "{{s}}", </a:t>
                </a:r>
              </a:p>
              <a:p>
                <a:r>
                  <a:rPr lang="en-US" sz="1100" dirty="0">
                    <a:latin typeface="Consolas" panose="020B0609020204030204" pitchFamily="49" charset="0"/>
                  </a:rPr>
                  <a:t>    "</a:t>
                </a:r>
                <a:r>
                  <a:rPr lang="en-US" sz="1100" dirty="0" err="1">
                    <a:latin typeface="Consolas" panose="020B0609020204030204" pitchFamily="49" charset="0"/>
                  </a:rPr>
                  <a:t>unitofmeasure</a:t>
                </a:r>
                <a:r>
                  <a:rPr lang="en-US" sz="1100" dirty="0">
                    <a:latin typeface="Consolas" panose="020B0609020204030204" pitchFamily="49" charset="0"/>
                  </a:rPr>
                  <a:t>": "{{u}}", </a:t>
                </a:r>
              </a:p>
              <a:p>
                <a:r>
                  <a:rPr lang="en-US" sz="1100" dirty="0">
                    <a:latin typeface="Consolas" panose="020B0609020204030204" pitchFamily="49" charset="0"/>
                  </a:rPr>
                  <a:t>    "</a:t>
                </a:r>
                <a:r>
                  <a:rPr lang="en-US" sz="1100" dirty="0" err="1">
                    <a:latin typeface="Consolas" panose="020B0609020204030204" pitchFamily="49" charset="0"/>
                  </a:rPr>
                  <a:t>measurename</a:t>
                </a:r>
                <a:r>
                  <a:rPr lang="en-US" sz="1100" dirty="0">
                    <a:latin typeface="Consolas" panose="020B0609020204030204" pitchFamily="49" charset="0"/>
                  </a:rPr>
                  <a:t>": "{{m}}", </a:t>
                </a:r>
              </a:p>
              <a:p>
                <a:r>
                  <a:rPr lang="en-US" sz="1100" dirty="0">
                    <a:latin typeface="Consolas" panose="020B0609020204030204" pitchFamily="49" charset="0"/>
                  </a:rPr>
                  <a:t>    "value": "{{v}}", </a:t>
                </a:r>
              </a:p>
              <a:p>
                <a:r>
                  <a:rPr lang="en-US" sz="1100" dirty="0">
                    <a:latin typeface="Consolas" panose="020B0609020204030204" pitchFamily="49" charset="0"/>
                  </a:rPr>
                  <a:t>    "organization": "{{o}}", </a:t>
                </a:r>
              </a:p>
              <a:p>
                <a:r>
                  <a:rPr lang="en-US" sz="1100" dirty="0">
                    <a:latin typeface="Consolas" panose="020B0609020204030204" pitchFamily="49" charset="0"/>
                  </a:rPr>
                  <a:t>    "</a:t>
                </a:r>
                <a:r>
                  <a:rPr lang="en-US" sz="1100" dirty="0" err="1">
                    <a:latin typeface="Consolas" panose="020B0609020204030204" pitchFamily="49" charset="0"/>
                  </a:rPr>
                  <a:t>displayname</a:t>
                </a:r>
                <a:r>
                  <a:rPr lang="en-US" sz="1100" dirty="0">
                    <a:latin typeface="Consolas" panose="020B0609020204030204" pitchFamily="49" charset="0"/>
                  </a:rPr>
                  <a:t>": "{{d}}", </a:t>
                </a:r>
              </a:p>
              <a:p>
                <a:r>
                  <a:rPr lang="en-US" sz="1100" dirty="0">
                    <a:latin typeface="Consolas" panose="020B0609020204030204" pitchFamily="49" charset="0"/>
                  </a:rPr>
                  <a:t>    "location": "{{l}}", </a:t>
                </a:r>
              </a:p>
              <a:p>
                <a:r>
                  <a:rPr lang="en-US" sz="1100" dirty="0">
                    <a:latin typeface="Consolas" panose="020B0609020204030204" pitchFamily="49" charset="0"/>
                  </a:rPr>
                  <a:t>    "</a:t>
                </a:r>
                <a:r>
                  <a:rPr lang="en-US" sz="1100" dirty="0" err="1">
                    <a:latin typeface="Consolas" panose="020B0609020204030204" pitchFamily="49" charset="0"/>
                  </a:rPr>
                  <a:t>timecreated</a:t>
                </a:r>
                <a:r>
                  <a:rPr lang="en-US" sz="1100" dirty="0">
                    <a:latin typeface="Consolas" panose="020B0609020204030204" pitchFamily="49" charset="0"/>
                  </a:rPr>
                  <a:t>": "{{SPARK_PUBLISHED_AT}}", </a:t>
                </a:r>
              </a:p>
              <a:p>
                <a:r>
                  <a:rPr lang="en-US" sz="1100" dirty="0">
                    <a:latin typeface="Consolas" panose="020B0609020204030204" pitchFamily="49" charset="0"/>
                  </a:rPr>
                  <a:t>    "</a:t>
                </a:r>
                <a:r>
                  <a:rPr lang="en-US" sz="1100" dirty="0" err="1">
                    <a:latin typeface="Consolas" panose="020B0609020204030204" pitchFamily="49" charset="0"/>
                  </a:rPr>
                  <a:t>guid</a:t>
                </a:r>
                <a:r>
                  <a:rPr lang="en-US" sz="1100" dirty="0">
                    <a:latin typeface="Consolas" panose="020B0609020204030204" pitchFamily="49" charset="0"/>
                  </a:rPr>
                  <a:t>": "{{SPARK_CORE_ID}}"</a:t>
                </a:r>
              </a:p>
              <a:p>
                <a:r>
                  <a:rPr lang="en-US" sz="1100" dirty="0">
                    <a:latin typeface="Consolas" panose="020B0609020204030204" pitchFamily="49" charset="0"/>
                  </a:rPr>
                  <a:t>  },</a:t>
                </a:r>
              </a:p>
              <a:p>
                <a:endParaRPr lang="en-US" sz="1100" dirty="0">
                  <a:latin typeface="Consolas" panose="020B0609020204030204" pitchFamily="49" charset="0"/>
                </a:endParaRPr>
              </a:p>
              <a:p>
                <a:r>
                  <a:rPr lang="en-US" sz="1100" dirty="0">
                    <a:latin typeface="Consolas" panose="020B0609020204030204" pitchFamily="49" charset="0"/>
                  </a:rPr>
                  <a:t>  "</a:t>
                </a:r>
                <a:r>
                  <a:rPr lang="en-US" sz="1100" dirty="0" err="1">
                    <a:latin typeface="Consolas" panose="020B0609020204030204" pitchFamily="49" charset="0"/>
                  </a:rPr>
                  <a:t>azure_sas_token</a:t>
                </a:r>
                <a:r>
                  <a:rPr lang="en-US" sz="1100" dirty="0">
                    <a:latin typeface="Consolas" panose="020B0609020204030204" pitchFamily="49" charset="0"/>
                  </a:rPr>
                  <a:t>": { </a:t>
                </a:r>
              </a:p>
              <a:p>
                <a:r>
                  <a:rPr lang="en-US" sz="1100" dirty="0">
                    <a:latin typeface="Consolas" panose="020B0609020204030204" pitchFamily="49" charset="0"/>
                  </a:rPr>
                  <a:t>    "</a:t>
                </a:r>
                <a:r>
                  <a:rPr lang="en-US" sz="1100" dirty="0" err="1">
                    <a:latin typeface="Consolas" panose="020B0609020204030204" pitchFamily="49" charset="0"/>
                  </a:rPr>
                  <a:t>key_name</a:t>
                </a:r>
                <a:r>
                  <a:rPr lang="en-US" sz="1100" dirty="0">
                    <a:latin typeface="Consolas" panose="020B0609020204030204" pitchFamily="49" charset="0"/>
                  </a:rPr>
                  <a:t>": "&lt;YOUR_SAS_POLICY_NAME&gt;", </a:t>
                </a:r>
              </a:p>
              <a:p>
                <a:r>
                  <a:rPr lang="en-US" sz="1100" dirty="0">
                    <a:latin typeface="Consolas" panose="020B0609020204030204" pitchFamily="49" charset="0"/>
                  </a:rPr>
                  <a:t>    "key": "&lt;</a:t>
                </a:r>
                <a:r>
                  <a:rPr lang="en-US" sz="1100" dirty="0" smtClean="0">
                    <a:latin typeface="Consolas" panose="020B0609020204030204" pitchFamily="49" charset="0"/>
                  </a:rPr>
                  <a:t>YOUR_SAS_POLICY_KEY&gt;" </a:t>
                </a:r>
                <a:endParaRPr lang="en-US" sz="1100" dirty="0">
                  <a:latin typeface="Consolas" panose="020B0609020204030204" pitchFamily="49" charset="0"/>
                </a:endParaRPr>
              </a:p>
              <a:p>
                <a:r>
                  <a:rPr lang="en-US" sz="1100" dirty="0">
                    <a:latin typeface="Consolas" panose="020B0609020204030204" pitchFamily="49" charset="0"/>
                  </a:rPr>
                  <a:t>  },</a:t>
                </a:r>
              </a:p>
              <a:p>
                <a:r>
                  <a:rPr lang="en-US" sz="1100" dirty="0">
                    <a:latin typeface="Consolas" panose="020B0609020204030204" pitchFamily="49" charset="0"/>
                  </a:rPr>
                  <a:t>  </a:t>
                </a:r>
              </a:p>
              <a:p>
                <a:r>
                  <a:rPr lang="en-US" sz="1100" dirty="0">
                    <a:latin typeface="Consolas" panose="020B0609020204030204" pitchFamily="49" charset="0"/>
                  </a:rPr>
                  <a:t>  "</a:t>
                </a:r>
                <a:r>
                  <a:rPr lang="en-US" sz="1100" dirty="0" err="1">
                    <a:latin typeface="Consolas" panose="020B0609020204030204" pitchFamily="49" charset="0"/>
                  </a:rPr>
                  <a:t>mydevices</a:t>
                </a:r>
                <a:r>
                  <a:rPr lang="en-US" sz="1100" dirty="0">
                    <a:latin typeface="Consolas" panose="020B0609020204030204" pitchFamily="49" charset="0"/>
                  </a:rPr>
                  <a:t>": true </a:t>
                </a:r>
              </a:p>
              <a:p>
                <a:r>
                  <a:rPr lang="en-US" sz="1100" dirty="0">
                    <a:latin typeface="Consolas" panose="020B0609020204030204" pitchFamily="49" charset="0"/>
                  </a:rPr>
                  <a:t>}</a:t>
                </a:r>
              </a:p>
            </p:txBody>
          </p:sp>
        </p:grpSp>
        <p:sp>
          <p:nvSpPr>
            <p:cNvPr id="12" name="TextBox 11"/>
            <p:cNvSpPr txBox="1"/>
            <p:nvPr/>
          </p:nvSpPr>
          <p:spPr>
            <a:xfrm>
              <a:off x="6793878" y="1479735"/>
              <a:ext cx="1558119" cy="369332"/>
            </a:xfrm>
            <a:prstGeom prst="rect">
              <a:avLst/>
            </a:prstGeom>
            <a:noFill/>
          </p:spPr>
          <p:txBody>
            <a:bodyPr wrap="none" rtlCol="0">
              <a:spAutoFit/>
            </a:bodyPr>
            <a:lstStyle/>
            <a:p>
              <a:r>
                <a:rPr lang="en-US" dirty="0" err="1" smtClean="0"/>
                <a:t>Webhook.json</a:t>
              </a:r>
              <a:endParaRPr lang="en-US" dirty="0"/>
            </a:p>
          </p:txBody>
        </p:sp>
        <p:sp>
          <p:nvSpPr>
            <p:cNvPr id="31" name="Freeform 30"/>
            <p:cNvSpPr/>
            <p:nvPr/>
          </p:nvSpPr>
          <p:spPr>
            <a:xfrm>
              <a:off x="203200" y="2844800"/>
              <a:ext cx="3098800" cy="2458720"/>
            </a:xfrm>
            <a:custGeom>
              <a:avLst/>
              <a:gdLst>
                <a:gd name="connsiteX0" fmla="*/ 2109398 w 3098800"/>
                <a:gd name="connsiteY0" fmla="*/ 757461 h 2458720"/>
                <a:gd name="connsiteX1" fmla="*/ 1454078 w 3098800"/>
                <a:gd name="connsiteY1" fmla="*/ 1412781 h 2458720"/>
                <a:gd name="connsiteX2" fmla="*/ 2109398 w 3098800"/>
                <a:gd name="connsiteY2" fmla="*/ 2068101 h 2458720"/>
                <a:gd name="connsiteX3" fmla="*/ 2764718 w 3098800"/>
                <a:gd name="connsiteY3" fmla="*/ 1412781 h 2458720"/>
                <a:gd name="connsiteX4" fmla="*/ 2109398 w 3098800"/>
                <a:gd name="connsiteY4" fmla="*/ 757461 h 2458720"/>
                <a:gd name="connsiteX5" fmla="*/ 0 w 3098800"/>
                <a:gd name="connsiteY5" fmla="*/ 0 h 2458720"/>
                <a:gd name="connsiteX6" fmla="*/ 3098800 w 3098800"/>
                <a:gd name="connsiteY6" fmla="*/ 0 h 2458720"/>
                <a:gd name="connsiteX7" fmla="*/ 3098800 w 3098800"/>
                <a:gd name="connsiteY7" fmla="*/ 2458720 h 2458720"/>
                <a:gd name="connsiteX8" fmla="*/ 0 w 3098800"/>
                <a:gd name="connsiteY8" fmla="*/ 2458720 h 24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800" h="2458720">
                  <a:moveTo>
                    <a:pt x="2109398" y="757461"/>
                  </a:moveTo>
                  <a:cubicBezTo>
                    <a:pt x="1747475" y="757461"/>
                    <a:pt x="1454078" y="1050858"/>
                    <a:pt x="1454078" y="1412781"/>
                  </a:cubicBezTo>
                  <a:cubicBezTo>
                    <a:pt x="1454078" y="1774704"/>
                    <a:pt x="1747475" y="2068101"/>
                    <a:pt x="2109398" y="2068101"/>
                  </a:cubicBezTo>
                  <a:cubicBezTo>
                    <a:pt x="2471321" y="2068101"/>
                    <a:pt x="2764718" y="1774704"/>
                    <a:pt x="2764718" y="1412781"/>
                  </a:cubicBezTo>
                  <a:cubicBezTo>
                    <a:pt x="2764718" y="1050858"/>
                    <a:pt x="2471321" y="757461"/>
                    <a:pt x="2109398" y="757461"/>
                  </a:cubicBezTo>
                  <a:close/>
                  <a:moveTo>
                    <a:pt x="0" y="0"/>
                  </a:moveTo>
                  <a:lnTo>
                    <a:pt x="3098800" y="0"/>
                  </a:lnTo>
                  <a:lnTo>
                    <a:pt x="3098800" y="2458720"/>
                  </a:lnTo>
                  <a:lnTo>
                    <a:pt x="0" y="2458720"/>
                  </a:lnTo>
                  <a:close/>
                </a:path>
              </a:pathLst>
            </a:cu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657278" y="3602261"/>
              <a:ext cx="1310640" cy="131064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2286000" y="4886961"/>
              <a:ext cx="1391920" cy="387324"/>
            </a:xfrm>
            <a:custGeom>
              <a:avLst/>
              <a:gdLst>
                <a:gd name="connsiteX0" fmla="*/ 0 w 1412240"/>
                <a:gd name="connsiteY0" fmla="*/ 50800 h 50800"/>
                <a:gd name="connsiteX1" fmla="*/ 1412240 w 1412240"/>
                <a:gd name="connsiteY1" fmla="*/ 0 h 50800"/>
                <a:gd name="connsiteX0" fmla="*/ 0 w 1412240"/>
                <a:gd name="connsiteY0" fmla="*/ 50800 h 180095"/>
                <a:gd name="connsiteX1" fmla="*/ 1412240 w 1412240"/>
                <a:gd name="connsiteY1" fmla="*/ 0 h 180095"/>
                <a:gd name="connsiteX0" fmla="*/ 0 w 1412240"/>
                <a:gd name="connsiteY0" fmla="*/ 50800 h 387324"/>
                <a:gd name="connsiteX1" fmla="*/ 1412240 w 1412240"/>
                <a:gd name="connsiteY1" fmla="*/ 0 h 387324"/>
                <a:gd name="connsiteX0" fmla="*/ 0 w 1391920"/>
                <a:gd name="connsiteY0" fmla="*/ 50800 h 387324"/>
                <a:gd name="connsiteX1" fmla="*/ 1391920 w 1391920"/>
                <a:gd name="connsiteY1" fmla="*/ 0 h 387324"/>
              </a:gdLst>
              <a:ahLst/>
              <a:cxnLst>
                <a:cxn ang="0">
                  <a:pos x="connsiteX0" y="connsiteY0"/>
                </a:cxn>
                <a:cxn ang="0">
                  <a:pos x="connsiteX1" y="connsiteY1"/>
                </a:cxn>
              </a:cxnLst>
              <a:rect l="l" t="t" r="r" b="b"/>
              <a:pathLst>
                <a:path w="1391920" h="387324">
                  <a:moveTo>
                    <a:pt x="0" y="50800"/>
                  </a:moveTo>
                  <a:cubicBezTo>
                    <a:pt x="460587" y="612987"/>
                    <a:pt x="1175173" y="382693"/>
                    <a:pt x="1391920" y="0"/>
                  </a:cubicBezTo>
                </a:path>
              </a:pathLst>
            </a:custGeom>
            <a:no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3865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Tree>
    <p:extLst>
      <p:ext uri="{BB962C8B-B14F-4D97-AF65-F5344CB8AC3E}">
        <p14:creationId xmlns:p14="http://schemas.microsoft.com/office/powerpoint/2010/main" val="22912555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9842449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5" name="Rounded Rectangle 4"/>
          <p:cNvSpPr/>
          <p:nvPr/>
        </p:nvSpPr>
        <p:spPr>
          <a:xfrm>
            <a:off x="243069" y="358815"/>
            <a:ext cx="3888984" cy="532436"/>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5" idx="3"/>
            <a:endCxn id="10" idx="1"/>
          </p:cNvCxnSpPr>
          <p:nvPr/>
        </p:nvCxnSpPr>
        <p:spPr>
          <a:xfrm>
            <a:off x="4132053" y="625033"/>
            <a:ext cx="1518248" cy="2412872"/>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650301" y="1483360"/>
            <a:ext cx="6441858" cy="31090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name of the “</a:t>
            </a:r>
            <a:r>
              <a:rPr lang="en-US" sz="2000" dirty="0">
                <a:solidFill>
                  <a:schemeClr val="tx1"/>
                </a:solidFill>
                <a:latin typeface="Consolas" panose="020B0609020204030204" pitchFamily="49" charset="0"/>
              </a:rPr>
              <a:t>event</a:t>
            </a:r>
            <a:r>
              <a:rPr lang="en-US" sz="2000" dirty="0">
                <a:solidFill>
                  <a:schemeClr val="tx1"/>
                </a:solidFill>
              </a:rPr>
              <a:t>” that will invoke the </a:t>
            </a:r>
            <a:r>
              <a:rPr lang="en-US" sz="2000" dirty="0" err="1">
                <a:solidFill>
                  <a:schemeClr val="tx1"/>
                </a:solidFill>
              </a:rPr>
              <a:t>webhook</a:t>
            </a:r>
            <a:r>
              <a:rPr lang="en-US" sz="2000" dirty="0">
                <a:solidFill>
                  <a:schemeClr val="tx1"/>
                </a:solidFill>
              </a:rPr>
              <a:t>. </a:t>
            </a:r>
          </a:p>
          <a:p>
            <a:endParaRPr lang="en-US" sz="2000" dirty="0">
              <a:solidFill>
                <a:schemeClr val="tx1"/>
              </a:solidFill>
            </a:endParaRPr>
          </a:p>
          <a:p>
            <a:r>
              <a:rPr lang="en-US" sz="2000" dirty="0">
                <a:solidFill>
                  <a:schemeClr val="tx1"/>
                </a:solidFill>
              </a:rPr>
              <a:t>When you call</a:t>
            </a:r>
            <a:br>
              <a:rPr lang="en-US" sz="2000" dirty="0">
                <a:solidFill>
                  <a:schemeClr val="tx1"/>
                </a:solidFill>
              </a:rPr>
            </a:br>
            <a:r>
              <a:rPr lang="en-US" sz="2000" dirty="0">
                <a:solidFill>
                  <a:schemeClr val="tx1"/>
                </a:solidFill>
              </a:rPr>
              <a:t/>
            </a:r>
            <a:br>
              <a:rPr lang="en-US" sz="2000" dirty="0">
                <a:solidFill>
                  <a:schemeClr val="tx1"/>
                </a:solidFill>
              </a:rPr>
            </a:br>
            <a:r>
              <a:rPr lang="en-US" dirty="0" err="1" smtClean="0">
                <a:solidFill>
                  <a:schemeClr val="tx1"/>
                </a:solidFill>
                <a:latin typeface="Consolas" panose="020B0609020204030204" pitchFamily="49" charset="0"/>
              </a:rPr>
              <a:t>Particle.publish</a:t>
            </a:r>
            <a:r>
              <a:rPr lang="en-US" dirty="0" smtClean="0">
                <a:solidFill>
                  <a:schemeClr val="tx1"/>
                </a:solidFill>
                <a:latin typeface="Consolas" panose="020B0609020204030204" pitchFamily="49" charset="0"/>
              </a:rPr>
              <a:t>(“</a:t>
            </a:r>
            <a:r>
              <a:rPr lang="en-US" dirty="0" err="1" smtClean="0">
                <a:solidFill>
                  <a:schemeClr val="tx1"/>
                </a:solidFill>
                <a:latin typeface="Consolas" panose="020B0609020204030204" pitchFamily="49" charset="0"/>
              </a:rPr>
              <a:t>PublishToEventHub</a:t>
            </a:r>
            <a:r>
              <a:rPr lang="en-US" dirty="0" smtClean="0">
                <a:solidFill>
                  <a:schemeClr val="tx1"/>
                </a:solidFill>
                <a:latin typeface="Consolas" panose="020B0609020204030204" pitchFamily="49" charset="0"/>
              </a:rPr>
              <a:t>", </a:t>
            </a:r>
            <a:r>
              <a:rPr lang="en-US" dirty="0">
                <a:solidFill>
                  <a:schemeClr val="tx1"/>
                </a:solidFill>
                <a:latin typeface="Consolas" panose="020B0609020204030204" pitchFamily="49" charset="0"/>
              </a:rPr>
              <a:t>payload);</a:t>
            </a:r>
            <a:r>
              <a:rPr lang="en-US" sz="2000" dirty="0">
                <a:solidFill>
                  <a:schemeClr val="tx1"/>
                </a:solidFill>
                <a:latin typeface="Consolas" panose="020B0609020204030204" pitchFamily="49" charset="0"/>
              </a:rPr>
              <a:t/>
            </a:r>
            <a:br>
              <a:rPr lang="en-US" sz="2000" dirty="0">
                <a:solidFill>
                  <a:schemeClr val="tx1"/>
                </a:solidFill>
                <a:latin typeface="Consolas" panose="020B0609020204030204" pitchFamily="49" charset="0"/>
              </a:rPr>
            </a:br>
            <a:r>
              <a:rPr lang="en-US" sz="2000" dirty="0">
                <a:solidFill>
                  <a:schemeClr val="tx1"/>
                </a:solidFill>
              </a:rPr>
              <a:t/>
            </a:r>
            <a:br>
              <a:rPr lang="en-US" sz="2000" dirty="0">
                <a:solidFill>
                  <a:schemeClr val="tx1"/>
                </a:solidFill>
              </a:rPr>
            </a:br>
            <a:r>
              <a:rPr lang="en-US" sz="2000" dirty="0">
                <a:solidFill>
                  <a:schemeClr val="tx1"/>
                </a:solidFill>
              </a:rPr>
              <a:t>from your Photon, the Particle cloud back end will trigger this </a:t>
            </a:r>
            <a:r>
              <a:rPr lang="en-US" sz="2000" dirty="0" err="1">
                <a:solidFill>
                  <a:schemeClr val="tx1"/>
                </a:solidFill>
              </a:rPr>
              <a:t>webhook</a:t>
            </a:r>
            <a:r>
              <a:rPr lang="en-US" sz="2000" dirty="0">
                <a:solidFill>
                  <a:schemeClr val="tx1"/>
                </a:solidFill>
              </a:rPr>
              <a:t> and publish your </a:t>
            </a:r>
            <a:r>
              <a:rPr lang="en-US" sz="2000" dirty="0">
                <a:solidFill>
                  <a:schemeClr val="tx1"/>
                </a:solidFill>
                <a:latin typeface="Consolas" panose="020B0609020204030204" pitchFamily="49" charset="0"/>
              </a:rPr>
              <a:t>payload</a:t>
            </a:r>
            <a:r>
              <a:rPr lang="en-US" sz="2000" dirty="0">
                <a:solidFill>
                  <a:schemeClr val="tx1"/>
                </a:solidFill>
              </a:rPr>
              <a:t> to the Azure Event Hub, specified by the “</a:t>
            </a:r>
            <a:r>
              <a:rPr lang="en-US" sz="2000" dirty="0" err="1">
                <a:solidFill>
                  <a:schemeClr val="tx1"/>
                </a:solidFill>
                <a:latin typeface="Consolas" panose="020B0609020204030204" pitchFamily="49" charset="0"/>
              </a:rPr>
              <a:t>url</a:t>
            </a:r>
            <a:r>
              <a:rPr lang="en-US" sz="2000" dirty="0">
                <a:solidFill>
                  <a:schemeClr val="tx1"/>
                </a:solidFill>
              </a:rPr>
              <a:t>”</a:t>
            </a:r>
          </a:p>
        </p:txBody>
      </p:sp>
    </p:spTree>
    <p:extLst>
      <p:ext uri="{BB962C8B-B14F-4D97-AF65-F5344CB8AC3E}">
        <p14:creationId xmlns:p14="http://schemas.microsoft.com/office/powerpoint/2010/main" val="36410694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5" name="Rounded Rectangle 4"/>
          <p:cNvSpPr/>
          <p:nvPr/>
        </p:nvSpPr>
        <p:spPr>
          <a:xfrm>
            <a:off x="243068" y="625033"/>
            <a:ext cx="11771453" cy="532436"/>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276462" y="1157469"/>
            <a:ext cx="1545604" cy="1848290"/>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1845650"/>
            <a:ext cx="6192456" cy="243171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a:t>
            </a:r>
            <a:r>
              <a:rPr lang="en-US" sz="2000" dirty="0" err="1">
                <a:solidFill>
                  <a:schemeClr val="tx1"/>
                </a:solidFill>
                <a:latin typeface="Consolas" panose="020B0609020204030204" pitchFamily="49" charset="0"/>
              </a:rPr>
              <a:t>url</a:t>
            </a:r>
            <a:r>
              <a:rPr lang="en-US" sz="2000" dirty="0">
                <a:solidFill>
                  <a:schemeClr val="tx1"/>
                </a:solidFill>
              </a:rPr>
              <a:t>” of the Azure Event Hub that the data will be published to.  </a:t>
            </a:r>
          </a:p>
          <a:p>
            <a:endParaRPr lang="en-US" sz="2000" dirty="0">
              <a:solidFill>
                <a:schemeClr val="tx1"/>
              </a:solidFill>
            </a:endParaRPr>
          </a:p>
          <a:p>
            <a:r>
              <a:rPr lang="en-US" sz="2000" dirty="0" smtClean="0">
                <a:solidFill>
                  <a:schemeClr val="tx1"/>
                </a:solidFill>
              </a:rPr>
              <a:t>You will need to enter your own Service Bus namespace and event hub names in place of the </a:t>
            </a:r>
            <a:r>
              <a:rPr lang="en-US" sz="2000" b="1" dirty="0" smtClean="0">
                <a:solidFill>
                  <a:schemeClr val="tx1"/>
                </a:solidFill>
              </a:rPr>
              <a:t>&lt;YOUR_SERVICEBUS_NAME&gt;</a:t>
            </a:r>
            <a:r>
              <a:rPr lang="en-US" sz="2000" dirty="0" smtClean="0">
                <a:solidFill>
                  <a:schemeClr val="tx1"/>
                </a:solidFill>
              </a:rPr>
              <a:t> and </a:t>
            </a:r>
            <a:br>
              <a:rPr lang="en-US" sz="2000" dirty="0" smtClean="0">
                <a:solidFill>
                  <a:schemeClr val="tx1"/>
                </a:solidFill>
              </a:rPr>
            </a:br>
            <a:r>
              <a:rPr lang="en-US" sz="2000" b="1" dirty="0" smtClean="0">
                <a:solidFill>
                  <a:schemeClr val="tx1"/>
                </a:solidFill>
              </a:rPr>
              <a:t>&lt;YOUR_EVENTHUB_NAME&gt;</a:t>
            </a:r>
            <a:r>
              <a:rPr lang="en-US" sz="2000" dirty="0" smtClean="0">
                <a:solidFill>
                  <a:schemeClr val="tx1"/>
                </a:solidFill>
              </a:rPr>
              <a:t> placeholders</a:t>
            </a:r>
            <a:endParaRPr lang="en-US" sz="2000" dirty="0">
              <a:solidFill>
                <a:schemeClr val="tx1"/>
              </a:solidFill>
            </a:endParaRPr>
          </a:p>
        </p:txBody>
      </p:sp>
    </p:spTree>
    <p:extLst>
      <p:ext uri="{BB962C8B-B14F-4D97-AF65-F5344CB8AC3E}">
        <p14:creationId xmlns:p14="http://schemas.microsoft.com/office/powerpoint/2010/main" val="30623335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a:off x="4514127" y="1458412"/>
            <a:ext cx="1307939" cy="1547347"/>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777926"/>
            <a:ext cx="6192456" cy="567158"/>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data will be sent to the </a:t>
            </a:r>
            <a:r>
              <a:rPr lang="en-US" sz="2000" dirty="0" err="1">
                <a:solidFill>
                  <a:schemeClr val="tx1"/>
                </a:solidFill>
              </a:rPr>
              <a:t>url</a:t>
            </a:r>
            <a:r>
              <a:rPr lang="en-US" sz="2000" dirty="0">
                <a:solidFill>
                  <a:schemeClr val="tx1"/>
                </a:solidFill>
              </a:rPr>
              <a:t> using an HTTP POST</a:t>
            </a:r>
          </a:p>
        </p:txBody>
      </p:sp>
      <p:sp>
        <p:nvSpPr>
          <p:cNvPr id="8" name="Rounded Rectangle 7"/>
          <p:cNvSpPr/>
          <p:nvPr/>
        </p:nvSpPr>
        <p:spPr>
          <a:xfrm>
            <a:off x="243069" y="925976"/>
            <a:ext cx="10139422" cy="532436"/>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4039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a:off x="5644588" y="2065020"/>
            <a:ext cx="177478" cy="940739"/>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613660"/>
            <a:ext cx="6192456" cy="8956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a:t>
            </a:r>
            <a:r>
              <a:rPr lang="en-US" sz="2000" dirty="0" err="1">
                <a:solidFill>
                  <a:schemeClr val="tx1"/>
                </a:solidFill>
              </a:rPr>
              <a:t>json</a:t>
            </a:r>
            <a:r>
              <a:rPr lang="en-US" sz="2000" dirty="0">
                <a:solidFill>
                  <a:schemeClr val="tx1"/>
                </a:solidFill>
              </a:rPr>
              <a:t> template is used to create the data for the message that will be sent to the Azure Event Hub</a:t>
            </a:r>
          </a:p>
        </p:txBody>
      </p:sp>
      <p:sp>
        <p:nvSpPr>
          <p:cNvPr id="8" name="Rounded Rectangle 7"/>
          <p:cNvSpPr/>
          <p:nvPr/>
        </p:nvSpPr>
        <p:spPr>
          <a:xfrm>
            <a:off x="243069" y="1244092"/>
            <a:ext cx="5401519" cy="3246628"/>
          </a:xfrm>
          <a:prstGeom prst="roundRect">
            <a:avLst>
              <a:gd name="adj" fmla="val 4743"/>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93553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8" name="TextBox 7"/>
          <p:cNvSpPr txBox="1"/>
          <p:nvPr/>
        </p:nvSpPr>
        <p:spPr>
          <a:xfrm>
            <a:off x="7221454" y="1247141"/>
            <a:ext cx="3953276" cy="3511510"/>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“s”: </a:t>
            </a:r>
            <a:r>
              <a:rPr lang="en-US" dirty="0" smtClean="0">
                <a:latin typeface="Consolas" panose="020B0609020204030204" pitchFamily="49" charset="0"/>
              </a:rPr>
              <a:t>“Weather</a:t>
            </a:r>
            <a:r>
              <a:rPr lang="en-US" dirty="0" smtClean="0">
                <a:latin typeface="Consolas" panose="020B0609020204030204" pitchFamily="49" charset="0"/>
              </a:rPr>
              <a:t>”,</a:t>
            </a:r>
            <a:endParaRPr lang="en-US" dirty="0">
              <a:latin typeface="Consolas" panose="020B0609020204030204" pitchFamily="49" charset="0"/>
            </a:endParaRPr>
          </a:p>
          <a:p>
            <a:r>
              <a:rPr lang="en-US" dirty="0">
                <a:latin typeface="Consolas" panose="020B0609020204030204" pitchFamily="49" charset="0"/>
              </a:rPr>
              <a:t>  “u”: “F”,</a:t>
            </a:r>
          </a:p>
          <a:p>
            <a:r>
              <a:rPr lang="en-US" dirty="0">
                <a:latin typeface="Consolas" panose="020B0609020204030204" pitchFamily="49" charset="0"/>
              </a:rPr>
              <a:t>  “m”: “Temperature”,  </a:t>
            </a:r>
          </a:p>
          <a:p>
            <a:r>
              <a:rPr lang="en-US" dirty="0">
                <a:latin typeface="Consolas" panose="020B0609020204030204" pitchFamily="49" charset="0"/>
              </a:rPr>
              <a:t>  “v”:  79.234,  </a:t>
            </a:r>
          </a:p>
          <a:p>
            <a:r>
              <a:rPr lang="en-US" dirty="0">
                <a:latin typeface="Consolas" panose="020B0609020204030204" pitchFamily="49" charset="0"/>
              </a:rPr>
              <a:t>  “o”: </a:t>
            </a:r>
            <a:r>
              <a:rPr lang="en-US" dirty="0" smtClean="0">
                <a:latin typeface="Consolas" panose="020B0609020204030204" pitchFamily="49" charset="0"/>
              </a:rPr>
              <a:t>“Microsoft”,</a:t>
            </a:r>
            <a:endParaRPr lang="en-US" dirty="0">
              <a:latin typeface="Consolas" panose="020B0609020204030204" pitchFamily="49" charset="0"/>
            </a:endParaRPr>
          </a:p>
          <a:p>
            <a:r>
              <a:rPr lang="en-US" dirty="0">
                <a:latin typeface="Consolas" panose="020B0609020204030204" pitchFamily="49" charset="0"/>
              </a:rPr>
              <a:t>  “d”: “</a:t>
            </a:r>
            <a:r>
              <a:rPr lang="en-US" dirty="0" smtClean="0">
                <a:latin typeface="Consolas" panose="020B0609020204030204" pitchFamily="49" charset="0"/>
              </a:rPr>
              <a:t>Bret’s PPWS”</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“l”: </a:t>
            </a:r>
            <a:r>
              <a:rPr lang="en-US" dirty="0" smtClean="0">
                <a:latin typeface="Consolas" panose="020B0609020204030204" pitchFamily="49" charset="0"/>
              </a:rPr>
              <a:t>“San Diego”,</a:t>
            </a:r>
            <a:endParaRPr lang="en-US" dirty="0">
              <a:latin typeface="Consolas" panose="020B0609020204030204" pitchFamily="49" charset="0"/>
            </a:endParaRPr>
          </a:p>
          <a:p>
            <a:r>
              <a:rPr lang="en-US" dirty="0">
                <a:latin typeface="Consolas" panose="020B0609020204030204" pitchFamily="49" charset="0"/>
              </a:rPr>
              <a:t>}</a:t>
            </a:r>
            <a:br>
              <a:rPr lang="en-US" dirty="0">
                <a:latin typeface="Consolas" panose="020B0609020204030204" pitchFamily="49" charset="0"/>
              </a:rPr>
            </a:br>
            <a:r>
              <a:rPr lang="en-US" dirty="0">
                <a:latin typeface="Consolas" panose="020B0609020204030204" pitchFamily="49" charset="0"/>
              </a:rPr>
              <a:t/>
            </a:r>
            <a:br>
              <a:rPr lang="en-US" dirty="0">
                <a:latin typeface="Consolas" panose="020B0609020204030204" pitchFamily="49" charset="0"/>
              </a:rPr>
            </a:br>
            <a:r>
              <a:rPr lang="en-US" sz="2000" b="1" dirty="0"/>
              <a:t>Sample Payload from the </a:t>
            </a:r>
            <a:br>
              <a:rPr lang="en-US" sz="2000" b="1" dirty="0"/>
            </a:br>
            <a:r>
              <a:rPr lang="en-US" sz="2000" b="1" dirty="0"/>
              <a:t>Photon’s </a:t>
            </a:r>
            <a:r>
              <a:rPr lang="en-US" sz="2000" b="1" dirty="0" err="1" smtClean="0">
                <a:latin typeface="Consolas" panose="020B0609020204030204" pitchFamily="49" charset="0"/>
              </a:rPr>
              <a:t>Particle.Publish</a:t>
            </a:r>
            <a:r>
              <a:rPr lang="en-US" sz="2000" b="1" dirty="0" smtClean="0"/>
              <a:t> </a:t>
            </a:r>
            <a:r>
              <a:rPr lang="en-US" sz="2000" b="1" dirty="0"/>
              <a:t>call</a:t>
            </a:r>
            <a:endParaRPr lang="en-US" dirty="0">
              <a:latin typeface="Consolas" panose="020B0609020204030204" pitchFamily="49" charset="0"/>
            </a:endParaRPr>
          </a:p>
        </p:txBody>
      </p:sp>
      <p:grpSp>
        <p:nvGrpSpPr>
          <p:cNvPr id="19" name="Group 18"/>
          <p:cNvGrpSpPr/>
          <p:nvPr/>
        </p:nvGrpSpPr>
        <p:grpSpPr>
          <a:xfrm>
            <a:off x="3737610" y="1701801"/>
            <a:ext cx="3699510" cy="1680052"/>
            <a:chOff x="3474720" y="1701801"/>
            <a:chExt cx="3962400" cy="1680052"/>
          </a:xfrm>
        </p:grpSpPr>
        <p:sp>
          <p:nvSpPr>
            <p:cNvPr id="12" name="Freeform 11"/>
            <p:cNvSpPr/>
            <p:nvPr/>
          </p:nvSpPr>
          <p:spPr>
            <a:xfrm flipV="1">
              <a:off x="3474720" y="1701801"/>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V="1">
              <a:off x="3474720" y="1971992"/>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flipV="1">
              <a:off x="3474720" y="224567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flipV="1">
              <a:off x="3474720" y="2515865"/>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flipV="1">
              <a:off x="3474720" y="2790193"/>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flipV="1">
              <a:off x="3474720" y="306038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flipV="1">
              <a:off x="3474720" y="333613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699437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20" name="TextBox 19"/>
          <p:cNvSpPr txBox="1"/>
          <p:nvPr/>
        </p:nvSpPr>
        <p:spPr>
          <a:xfrm>
            <a:off x="7221454" y="2262722"/>
            <a:ext cx="3761506" cy="2330648"/>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The values: </a:t>
            </a:r>
          </a:p>
          <a:p>
            <a:endParaRPr lang="en-US" dirty="0">
              <a:latin typeface="Consolas" panose="020B0609020204030204" pitchFamily="49" charset="0"/>
            </a:endParaRPr>
          </a:p>
          <a:p>
            <a:r>
              <a:rPr lang="en-US" dirty="0">
                <a:latin typeface="Consolas" panose="020B0609020204030204" pitchFamily="49" charset="0"/>
              </a:rPr>
              <a:t>SPARK_PUBLISHED_AT </a:t>
            </a:r>
            <a:br>
              <a:rPr lang="en-US" dirty="0">
                <a:latin typeface="Consolas" panose="020B0609020204030204" pitchFamily="49" charset="0"/>
              </a:rPr>
            </a:br>
            <a:r>
              <a:rPr lang="en-US" dirty="0">
                <a:latin typeface="Consolas" panose="020B0609020204030204" pitchFamily="49" charset="0"/>
              </a:rPr>
              <a:t>and </a:t>
            </a:r>
            <a:br>
              <a:rPr lang="en-US" dirty="0">
                <a:latin typeface="Consolas" panose="020B0609020204030204" pitchFamily="49" charset="0"/>
              </a:rPr>
            </a:br>
            <a:r>
              <a:rPr lang="en-US" dirty="0">
                <a:latin typeface="Consolas" panose="020B0609020204030204" pitchFamily="49" charset="0"/>
              </a:rPr>
              <a:t>SPARK_CORE_ID</a:t>
            </a:r>
            <a:br>
              <a:rPr lang="en-US" dirty="0">
                <a:latin typeface="Consolas" panose="020B0609020204030204" pitchFamily="49" charset="0"/>
              </a:rPr>
            </a:br>
            <a:endParaRPr lang="en-US" dirty="0">
              <a:latin typeface="Consolas" panose="020B0609020204030204" pitchFamily="49" charset="0"/>
            </a:endParaRPr>
          </a:p>
          <a:p>
            <a:r>
              <a:rPr lang="en-US" dirty="0">
                <a:latin typeface="Consolas" panose="020B0609020204030204" pitchFamily="49" charset="0"/>
              </a:rPr>
              <a:t>Are supplied by the Particle cloud back end</a:t>
            </a:r>
          </a:p>
        </p:txBody>
      </p:sp>
      <p:grpSp>
        <p:nvGrpSpPr>
          <p:cNvPr id="21" name="Group 20"/>
          <p:cNvGrpSpPr/>
          <p:nvPr/>
        </p:nvGrpSpPr>
        <p:grpSpPr>
          <a:xfrm>
            <a:off x="5710687" y="3621101"/>
            <a:ext cx="1510768" cy="321469"/>
            <a:chOff x="3737610" y="3621101"/>
            <a:chExt cx="3699510" cy="321469"/>
          </a:xfrm>
        </p:grpSpPr>
        <p:sp>
          <p:nvSpPr>
            <p:cNvPr id="22" name="Freeform 21"/>
            <p:cNvSpPr/>
            <p:nvPr/>
          </p:nvSpPr>
          <p:spPr>
            <a:xfrm flipV="1">
              <a:off x="3737610" y="3621101"/>
              <a:ext cx="369951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flipV="1">
              <a:off x="3737610" y="3896851"/>
              <a:ext cx="369951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032494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flipV="1">
            <a:off x="5516880" y="3005759"/>
            <a:ext cx="305186" cy="1535761"/>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613660"/>
            <a:ext cx="6192456" cy="8956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Shared-Access-Signature key name, and key value used to access the Azure Event Hub</a:t>
            </a:r>
          </a:p>
        </p:txBody>
      </p:sp>
      <p:sp>
        <p:nvSpPr>
          <p:cNvPr id="8" name="Rounded Rectangle 7"/>
          <p:cNvSpPr/>
          <p:nvPr/>
        </p:nvSpPr>
        <p:spPr>
          <a:xfrm>
            <a:off x="243069" y="4541520"/>
            <a:ext cx="7194051" cy="1351280"/>
          </a:xfrm>
          <a:prstGeom prst="roundRect">
            <a:avLst>
              <a:gd name="adj" fmla="val 4743"/>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23594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flipV="1">
            <a:off x="5201920" y="3005760"/>
            <a:ext cx="620146" cy="2920858"/>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613660"/>
            <a:ext cx="6192456" cy="8956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Restricts the </a:t>
            </a:r>
            <a:r>
              <a:rPr lang="en-US" sz="2000" dirty="0" err="1">
                <a:solidFill>
                  <a:schemeClr val="tx1"/>
                </a:solidFill>
              </a:rPr>
              <a:t>webhook</a:t>
            </a:r>
            <a:r>
              <a:rPr lang="en-US" sz="2000" dirty="0">
                <a:solidFill>
                  <a:schemeClr val="tx1"/>
                </a:solidFill>
              </a:rPr>
              <a:t> to being triggered only from events published from your own devices</a:t>
            </a:r>
          </a:p>
        </p:txBody>
      </p:sp>
      <p:sp>
        <p:nvSpPr>
          <p:cNvPr id="8" name="Rounded Rectangle 7"/>
          <p:cNvSpPr/>
          <p:nvPr/>
        </p:nvSpPr>
        <p:spPr>
          <a:xfrm>
            <a:off x="243069" y="5926618"/>
            <a:ext cx="7194051" cy="535142"/>
          </a:xfrm>
          <a:prstGeom prst="roundRect">
            <a:avLst>
              <a:gd name="adj" fmla="val 4743"/>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32813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the particle </a:t>
            </a:r>
            <a:r>
              <a:rPr lang="en-US" dirty="0" err="1"/>
              <a:t>webhook</a:t>
            </a:r>
            <a:endParaRPr lang="en-US" dirty="0"/>
          </a:p>
        </p:txBody>
      </p:sp>
      <p:sp>
        <p:nvSpPr>
          <p:cNvPr id="3" name="Content Placeholder 2"/>
          <p:cNvSpPr>
            <a:spLocks noGrp="1"/>
          </p:cNvSpPr>
          <p:nvPr>
            <p:ph idx="1"/>
          </p:nvPr>
        </p:nvSpPr>
        <p:spPr/>
        <p:txBody>
          <a:bodyPr/>
          <a:lstStyle/>
          <a:p>
            <a:r>
              <a:rPr lang="en-US" dirty="0"/>
              <a:t>From the command prompt, get in the same folder as the </a:t>
            </a:r>
            <a:r>
              <a:rPr lang="en-US" dirty="0" err="1"/>
              <a:t>webhook.json</a:t>
            </a:r>
            <a:r>
              <a:rPr lang="en-US" dirty="0"/>
              <a:t> file you downloaded, and run:</a:t>
            </a:r>
            <a:br>
              <a:rPr lang="en-US" dirty="0"/>
            </a:br>
            <a:r>
              <a:rPr lang="en-US" dirty="0"/>
              <a:t/>
            </a:r>
            <a:br>
              <a:rPr lang="en-US" dirty="0"/>
            </a:br>
            <a:r>
              <a:rPr lang="en-US" sz="4000" dirty="0">
                <a:latin typeface="Consolas" panose="020B0609020204030204" pitchFamily="49" charset="0"/>
              </a:rPr>
              <a:t>particle </a:t>
            </a:r>
            <a:r>
              <a:rPr lang="en-US" sz="4000" dirty="0" err="1">
                <a:latin typeface="Consolas" panose="020B0609020204030204" pitchFamily="49" charset="0"/>
              </a:rPr>
              <a:t>webhook</a:t>
            </a:r>
            <a:r>
              <a:rPr lang="en-US" sz="4000" dirty="0">
                <a:latin typeface="Consolas" panose="020B0609020204030204" pitchFamily="49" charset="0"/>
              </a:rPr>
              <a:t> create </a:t>
            </a:r>
            <a:r>
              <a:rPr lang="en-US" sz="4000" dirty="0" err="1">
                <a:latin typeface="Consolas" panose="020B0609020204030204" pitchFamily="49" charset="0"/>
              </a:rPr>
              <a:t>webhook.json</a:t>
            </a:r>
            <a:r>
              <a:rPr lang="en-US" dirty="0"/>
              <a:t/>
            </a:r>
            <a:br>
              <a:rPr lang="en-US" dirty="0"/>
            </a:br>
            <a:endParaRPr lang="en-US" dirty="0"/>
          </a:p>
          <a:p>
            <a:r>
              <a:rPr lang="en-US" dirty="0"/>
              <a:t>Other particle-cli </a:t>
            </a:r>
            <a:r>
              <a:rPr lang="en-US" dirty="0" err="1"/>
              <a:t>webhook</a:t>
            </a:r>
            <a:r>
              <a:rPr lang="en-US" dirty="0"/>
              <a:t> commands include:</a:t>
            </a:r>
            <a:br>
              <a:rPr lang="en-US" dirty="0"/>
            </a:br>
            <a:r>
              <a:rPr lang="en-US" dirty="0"/>
              <a:t/>
            </a:r>
            <a:br>
              <a:rPr lang="en-US" dirty="0"/>
            </a:br>
            <a:r>
              <a:rPr lang="en-US" dirty="0">
                <a:latin typeface="Consolas" panose="020B0609020204030204" pitchFamily="49" charset="0"/>
              </a:rPr>
              <a:t>particle </a:t>
            </a:r>
            <a:r>
              <a:rPr lang="en-US" dirty="0" err="1">
                <a:latin typeface="Consolas" panose="020B0609020204030204" pitchFamily="49" charset="0"/>
              </a:rPr>
              <a:t>webhook</a:t>
            </a:r>
            <a:r>
              <a:rPr lang="en-US" dirty="0">
                <a:latin typeface="Consolas" panose="020B0609020204030204" pitchFamily="49" charset="0"/>
              </a:rPr>
              <a:t> list</a:t>
            </a:r>
            <a:br>
              <a:rPr lang="en-US" dirty="0">
                <a:latin typeface="Consolas" panose="020B0609020204030204" pitchFamily="49" charset="0"/>
              </a:rPr>
            </a:br>
            <a:r>
              <a:rPr lang="en-US" dirty="0">
                <a:latin typeface="Consolas" panose="020B0609020204030204" pitchFamily="49" charset="0"/>
              </a:rPr>
              <a:t>particle </a:t>
            </a:r>
            <a:r>
              <a:rPr lang="en-US" dirty="0" err="1">
                <a:latin typeface="Consolas" panose="020B0609020204030204" pitchFamily="49" charset="0"/>
              </a:rPr>
              <a:t>webhook</a:t>
            </a:r>
            <a:r>
              <a:rPr lang="en-US" dirty="0">
                <a:latin typeface="Consolas" panose="020B0609020204030204" pitchFamily="49" charset="0"/>
              </a:rPr>
              <a:t> delete </a:t>
            </a:r>
            <a:r>
              <a:rPr lang="en-US" i="1" dirty="0" err="1">
                <a:latin typeface="Consolas" panose="020B0609020204030204" pitchFamily="49" charset="0"/>
              </a:rPr>
              <a:t>hookid</a:t>
            </a:r>
            <a:endParaRPr lang="en-US" i="1" dirty="0">
              <a:latin typeface="Consolas" panose="020B0609020204030204" pitchFamily="49" charset="0"/>
            </a:endParaRPr>
          </a:p>
          <a:p>
            <a:endParaRPr lang="en-US" dirty="0"/>
          </a:p>
          <a:p>
            <a:endParaRPr lang="en-US" dirty="0"/>
          </a:p>
        </p:txBody>
      </p:sp>
    </p:spTree>
    <p:extLst>
      <p:ext uri="{BB962C8B-B14F-4D97-AF65-F5344CB8AC3E}">
        <p14:creationId xmlns:p14="http://schemas.microsoft.com/office/powerpoint/2010/main" val="15608775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a:t>
            </a:r>
            <a:r>
              <a:rPr lang="en-US" dirty="0" err="1" smtClean="0"/>
              <a:t>Webhook</a:t>
            </a:r>
            <a:endParaRPr lang="en-US" dirty="0"/>
          </a:p>
        </p:txBody>
      </p:sp>
    </p:spTree>
    <p:extLst>
      <p:ext uri="{BB962C8B-B14F-4D97-AF65-F5344CB8AC3E}">
        <p14:creationId xmlns:p14="http://schemas.microsoft.com/office/powerpoint/2010/main" val="31861146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riginal with Placeholders"/>
          <p:cNvPicPr>
            <a:picLocks noChangeAspect="1"/>
          </p:cNvPicPr>
          <p:nvPr/>
        </p:nvPicPr>
        <p:blipFill>
          <a:blip r:embed="rId2"/>
          <a:stretch>
            <a:fillRect/>
          </a:stretch>
        </p:blipFill>
        <p:spPr>
          <a:xfrm>
            <a:off x="5165551" y="2044209"/>
            <a:ext cx="6529233" cy="3454870"/>
          </a:xfrm>
          <a:prstGeom prst="rect">
            <a:avLst/>
          </a:prstGeom>
        </p:spPr>
      </p:pic>
      <p:pic>
        <p:nvPicPr>
          <p:cNvPr id="5" name="Renamed Placeholders"/>
          <p:cNvPicPr>
            <a:picLocks noChangeAspect="1"/>
          </p:cNvPicPr>
          <p:nvPr/>
        </p:nvPicPr>
        <p:blipFill>
          <a:blip r:embed="rId3"/>
          <a:stretch>
            <a:fillRect/>
          </a:stretch>
        </p:blipFill>
        <p:spPr>
          <a:xfrm>
            <a:off x="5165551" y="2044209"/>
            <a:ext cx="6529233" cy="3454870"/>
          </a:xfrm>
          <a:prstGeom prst="rect">
            <a:avLst/>
          </a:prstGeom>
        </p:spPr>
      </p:pic>
      <p:grpSp>
        <p:nvGrpSpPr>
          <p:cNvPr id="34" name="Mask and Outlines"/>
          <p:cNvGrpSpPr/>
          <p:nvPr/>
        </p:nvGrpSpPr>
        <p:grpSpPr>
          <a:xfrm>
            <a:off x="5086042" y="1916623"/>
            <a:ext cx="6716910" cy="3864634"/>
            <a:chOff x="5101279" y="1923691"/>
            <a:chExt cx="6716910" cy="3864634"/>
          </a:xfrm>
        </p:grpSpPr>
        <p:sp>
          <p:nvSpPr>
            <p:cNvPr id="30" name="Mask"/>
            <p:cNvSpPr/>
            <p:nvPr/>
          </p:nvSpPr>
          <p:spPr>
            <a:xfrm>
              <a:off x="5101279" y="1923691"/>
              <a:ext cx="6716910" cy="3864634"/>
            </a:xfrm>
            <a:custGeom>
              <a:avLst/>
              <a:gdLst>
                <a:gd name="connsiteX0" fmla="*/ 2766205 w 7211683"/>
                <a:gd name="connsiteY0" fmla="*/ 2465217 h 4149306"/>
                <a:gd name="connsiteX1" fmla="*/ 2725947 w 7211683"/>
                <a:gd name="connsiteY1" fmla="*/ 2505475 h 4149306"/>
                <a:gd name="connsiteX2" fmla="*/ 2725947 w 7211683"/>
                <a:gd name="connsiteY2" fmla="*/ 2666500 h 4149306"/>
                <a:gd name="connsiteX3" fmla="*/ 2766205 w 7211683"/>
                <a:gd name="connsiteY3" fmla="*/ 2706758 h 4149306"/>
                <a:gd name="connsiteX4" fmla="*/ 3651846 w 7211683"/>
                <a:gd name="connsiteY4" fmla="*/ 2706758 h 4149306"/>
                <a:gd name="connsiteX5" fmla="*/ 3692104 w 7211683"/>
                <a:gd name="connsiteY5" fmla="*/ 2666500 h 4149306"/>
                <a:gd name="connsiteX6" fmla="*/ 3692104 w 7211683"/>
                <a:gd name="connsiteY6" fmla="*/ 2505475 h 4149306"/>
                <a:gd name="connsiteX7" fmla="*/ 3651846 w 7211683"/>
                <a:gd name="connsiteY7" fmla="*/ 2465217 h 4149306"/>
                <a:gd name="connsiteX8" fmla="*/ 5840659 w 7211683"/>
                <a:gd name="connsiteY8" fmla="*/ 2422087 h 4149306"/>
                <a:gd name="connsiteX9" fmla="*/ 5800401 w 7211683"/>
                <a:gd name="connsiteY9" fmla="*/ 2462345 h 4149306"/>
                <a:gd name="connsiteX10" fmla="*/ 5800401 w 7211683"/>
                <a:gd name="connsiteY10" fmla="*/ 2623370 h 4149306"/>
                <a:gd name="connsiteX11" fmla="*/ 5840659 w 7211683"/>
                <a:gd name="connsiteY11" fmla="*/ 2663628 h 4149306"/>
                <a:gd name="connsiteX12" fmla="*/ 6726300 w 7211683"/>
                <a:gd name="connsiteY12" fmla="*/ 2663628 h 4149306"/>
                <a:gd name="connsiteX13" fmla="*/ 6766558 w 7211683"/>
                <a:gd name="connsiteY13" fmla="*/ 2623370 h 4149306"/>
                <a:gd name="connsiteX14" fmla="*/ 6766558 w 7211683"/>
                <a:gd name="connsiteY14" fmla="*/ 2462345 h 4149306"/>
                <a:gd name="connsiteX15" fmla="*/ 6726300 w 7211683"/>
                <a:gd name="connsiteY15" fmla="*/ 2422087 h 4149306"/>
                <a:gd name="connsiteX16" fmla="*/ 2766205 w 7211683"/>
                <a:gd name="connsiteY16" fmla="*/ 1811539 h 4149306"/>
                <a:gd name="connsiteX17" fmla="*/ 2725947 w 7211683"/>
                <a:gd name="connsiteY17" fmla="*/ 1851797 h 4149306"/>
                <a:gd name="connsiteX18" fmla="*/ 2725947 w 7211683"/>
                <a:gd name="connsiteY18" fmla="*/ 2012822 h 4149306"/>
                <a:gd name="connsiteX19" fmla="*/ 2766205 w 7211683"/>
                <a:gd name="connsiteY19" fmla="*/ 2053080 h 4149306"/>
                <a:gd name="connsiteX20" fmla="*/ 3651846 w 7211683"/>
                <a:gd name="connsiteY20" fmla="*/ 2053080 h 4149306"/>
                <a:gd name="connsiteX21" fmla="*/ 3692104 w 7211683"/>
                <a:gd name="connsiteY21" fmla="*/ 2012822 h 4149306"/>
                <a:gd name="connsiteX22" fmla="*/ 3692104 w 7211683"/>
                <a:gd name="connsiteY22" fmla="*/ 1851797 h 4149306"/>
                <a:gd name="connsiteX23" fmla="*/ 3651846 w 7211683"/>
                <a:gd name="connsiteY23" fmla="*/ 1811539 h 4149306"/>
                <a:gd name="connsiteX24" fmla="*/ 2766205 w 7211683"/>
                <a:gd name="connsiteY24" fmla="*/ 1216322 h 4149306"/>
                <a:gd name="connsiteX25" fmla="*/ 2725947 w 7211683"/>
                <a:gd name="connsiteY25" fmla="*/ 1256580 h 4149306"/>
                <a:gd name="connsiteX26" fmla="*/ 2725947 w 7211683"/>
                <a:gd name="connsiteY26" fmla="*/ 1417605 h 4149306"/>
                <a:gd name="connsiteX27" fmla="*/ 2766205 w 7211683"/>
                <a:gd name="connsiteY27" fmla="*/ 1457863 h 4149306"/>
                <a:gd name="connsiteX28" fmla="*/ 3651846 w 7211683"/>
                <a:gd name="connsiteY28" fmla="*/ 1457863 h 4149306"/>
                <a:gd name="connsiteX29" fmla="*/ 3692104 w 7211683"/>
                <a:gd name="connsiteY29" fmla="*/ 1417605 h 4149306"/>
                <a:gd name="connsiteX30" fmla="*/ 3692104 w 7211683"/>
                <a:gd name="connsiteY30" fmla="*/ 1256580 h 4149306"/>
                <a:gd name="connsiteX31" fmla="*/ 3651846 w 7211683"/>
                <a:gd name="connsiteY31" fmla="*/ 1216322 h 4149306"/>
                <a:gd name="connsiteX32" fmla="*/ 2766205 w 7211683"/>
                <a:gd name="connsiteY32" fmla="*/ 672859 h 4149306"/>
                <a:gd name="connsiteX33" fmla="*/ 2725947 w 7211683"/>
                <a:gd name="connsiteY33" fmla="*/ 713117 h 4149306"/>
                <a:gd name="connsiteX34" fmla="*/ 2725947 w 7211683"/>
                <a:gd name="connsiteY34" fmla="*/ 874142 h 4149306"/>
                <a:gd name="connsiteX35" fmla="*/ 2766205 w 7211683"/>
                <a:gd name="connsiteY35" fmla="*/ 914400 h 4149306"/>
                <a:gd name="connsiteX36" fmla="*/ 3651846 w 7211683"/>
                <a:gd name="connsiteY36" fmla="*/ 914400 h 4149306"/>
                <a:gd name="connsiteX37" fmla="*/ 3692104 w 7211683"/>
                <a:gd name="connsiteY37" fmla="*/ 874142 h 4149306"/>
                <a:gd name="connsiteX38" fmla="*/ 3692104 w 7211683"/>
                <a:gd name="connsiteY38" fmla="*/ 713117 h 4149306"/>
                <a:gd name="connsiteX39" fmla="*/ 3651846 w 7211683"/>
                <a:gd name="connsiteY39" fmla="*/ 672859 h 4149306"/>
                <a:gd name="connsiteX40" fmla="*/ 0 w 7211683"/>
                <a:gd name="connsiteY40" fmla="*/ 0 h 4149306"/>
                <a:gd name="connsiteX41" fmla="*/ 7211683 w 7211683"/>
                <a:gd name="connsiteY41" fmla="*/ 0 h 4149306"/>
                <a:gd name="connsiteX42" fmla="*/ 7211683 w 7211683"/>
                <a:gd name="connsiteY42" fmla="*/ 4149306 h 4149306"/>
                <a:gd name="connsiteX43" fmla="*/ 0 w 7211683"/>
                <a:gd name="connsiteY43" fmla="*/ 4149306 h 414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211683" h="4149306">
                  <a:moveTo>
                    <a:pt x="2766205" y="2465217"/>
                  </a:moveTo>
                  <a:cubicBezTo>
                    <a:pt x="2743971" y="2465217"/>
                    <a:pt x="2725947" y="2483241"/>
                    <a:pt x="2725947" y="2505475"/>
                  </a:cubicBezTo>
                  <a:lnTo>
                    <a:pt x="2725947" y="2666500"/>
                  </a:lnTo>
                  <a:cubicBezTo>
                    <a:pt x="2725947" y="2688734"/>
                    <a:pt x="2743971" y="2706758"/>
                    <a:pt x="2766205" y="2706758"/>
                  </a:cubicBezTo>
                  <a:lnTo>
                    <a:pt x="3651846" y="2706758"/>
                  </a:lnTo>
                  <a:cubicBezTo>
                    <a:pt x="3674080" y="2706758"/>
                    <a:pt x="3692104" y="2688734"/>
                    <a:pt x="3692104" y="2666500"/>
                  </a:cubicBezTo>
                  <a:lnTo>
                    <a:pt x="3692104" y="2505475"/>
                  </a:lnTo>
                  <a:cubicBezTo>
                    <a:pt x="3692104" y="2483241"/>
                    <a:pt x="3674080" y="2465217"/>
                    <a:pt x="3651846" y="2465217"/>
                  </a:cubicBezTo>
                  <a:close/>
                  <a:moveTo>
                    <a:pt x="5840659" y="2422087"/>
                  </a:moveTo>
                  <a:cubicBezTo>
                    <a:pt x="5818425" y="2422087"/>
                    <a:pt x="5800401" y="2440111"/>
                    <a:pt x="5800401" y="2462345"/>
                  </a:cubicBezTo>
                  <a:lnTo>
                    <a:pt x="5800401" y="2623370"/>
                  </a:lnTo>
                  <a:cubicBezTo>
                    <a:pt x="5800401" y="2645604"/>
                    <a:pt x="5818425" y="2663628"/>
                    <a:pt x="5840659" y="2663628"/>
                  </a:cubicBezTo>
                  <a:lnTo>
                    <a:pt x="6726300" y="2663628"/>
                  </a:lnTo>
                  <a:cubicBezTo>
                    <a:pt x="6748534" y="2663628"/>
                    <a:pt x="6766558" y="2645604"/>
                    <a:pt x="6766558" y="2623370"/>
                  </a:cubicBezTo>
                  <a:lnTo>
                    <a:pt x="6766558" y="2462345"/>
                  </a:lnTo>
                  <a:cubicBezTo>
                    <a:pt x="6766558" y="2440111"/>
                    <a:pt x="6748534" y="2422087"/>
                    <a:pt x="6726300" y="2422087"/>
                  </a:cubicBezTo>
                  <a:close/>
                  <a:moveTo>
                    <a:pt x="2766205" y="1811539"/>
                  </a:moveTo>
                  <a:cubicBezTo>
                    <a:pt x="2743971" y="1811539"/>
                    <a:pt x="2725947" y="1829563"/>
                    <a:pt x="2725947" y="1851797"/>
                  </a:cubicBezTo>
                  <a:lnTo>
                    <a:pt x="2725947" y="2012822"/>
                  </a:lnTo>
                  <a:cubicBezTo>
                    <a:pt x="2725947" y="2035056"/>
                    <a:pt x="2743971" y="2053080"/>
                    <a:pt x="2766205" y="2053080"/>
                  </a:cubicBezTo>
                  <a:lnTo>
                    <a:pt x="3651846" y="2053080"/>
                  </a:lnTo>
                  <a:cubicBezTo>
                    <a:pt x="3674080" y="2053080"/>
                    <a:pt x="3692104" y="2035056"/>
                    <a:pt x="3692104" y="2012822"/>
                  </a:cubicBezTo>
                  <a:lnTo>
                    <a:pt x="3692104" y="1851797"/>
                  </a:lnTo>
                  <a:cubicBezTo>
                    <a:pt x="3692104" y="1829563"/>
                    <a:pt x="3674080" y="1811539"/>
                    <a:pt x="3651846" y="1811539"/>
                  </a:cubicBezTo>
                  <a:close/>
                  <a:moveTo>
                    <a:pt x="2766205" y="1216322"/>
                  </a:moveTo>
                  <a:cubicBezTo>
                    <a:pt x="2743971" y="1216322"/>
                    <a:pt x="2725947" y="1234346"/>
                    <a:pt x="2725947" y="1256580"/>
                  </a:cubicBezTo>
                  <a:lnTo>
                    <a:pt x="2725947" y="1417605"/>
                  </a:lnTo>
                  <a:cubicBezTo>
                    <a:pt x="2725947" y="1439839"/>
                    <a:pt x="2743971" y="1457863"/>
                    <a:pt x="2766205" y="1457863"/>
                  </a:cubicBezTo>
                  <a:lnTo>
                    <a:pt x="3651846" y="1457863"/>
                  </a:lnTo>
                  <a:cubicBezTo>
                    <a:pt x="3674080" y="1457863"/>
                    <a:pt x="3692104" y="1439839"/>
                    <a:pt x="3692104" y="1417605"/>
                  </a:cubicBezTo>
                  <a:lnTo>
                    <a:pt x="3692104" y="1256580"/>
                  </a:lnTo>
                  <a:cubicBezTo>
                    <a:pt x="3692104" y="1234346"/>
                    <a:pt x="3674080" y="1216322"/>
                    <a:pt x="3651846" y="1216322"/>
                  </a:cubicBezTo>
                  <a:close/>
                  <a:moveTo>
                    <a:pt x="2766205" y="672859"/>
                  </a:moveTo>
                  <a:cubicBezTo>
                    <a:pt x="2743971" y="672859"/>
                    <a:pt x="2725947" y="690883"/>
                    <a:pt x="2725947" y="713117"/>
                  </a:cubicBezTo>
                  <a:lnTo>
                    <a:pt x="2725947" y="874142"/>
                  </a:lnTo>
                  <a:cubicBezTo>
                    <a:pt x="2725947" y="896376"/>
                    <a:pt x="2743971" y="914400"/>
                    <a:pt x="2766205" y="914400"/>
                  </a:cubicBezTo>
                  <a:lnTo>
                    <a:pt x="3651846" y="914400"/>
                  </a:lnTo>
                  <a:cubicBezTo>
                    <a:pt x="3674080" y="914400"/>
                    <a:pt x="3692104" y="896376"/>
                    <a:pt x="3692104" y="874142"/>
                  </a:cubicBezTo>
                  <a:lnTo>
                    <a:pt x="3692104" y="713117"/>
                  </a:lnTo>
                  <a:cubicBezTo>
                    <a:pt x="3692104" y="690883"/>
                    <a:pt x="3674080" y="672859"/>
                    <a:pt x="3651846" y="672859"/>
                  </a:cubicBezTo>
                  <a:close/>
                  <a:moveTo>
                    <a:pt x="0" y="0"/>
                  </a:moveTo>
                  <a:lnTo>
                    <a:pt x="7211683" y="0"/>
                  </a:lnTo>
                  <a:lnTo>
                    <a:pt x="7211683" y="4149306"/>
                  </a:lnTo>
                  <a:lnTo>
                    <a:pt x="0" y="4149306"/>
                  </a:lnTo>
                  <a:close/>
                </a:path>
              </a:pathLst>
            </a:cu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Outlines"/>
            <p:cNvGrpSpPr/>
            <p:nvPr/>
          </p:nvGrpSpPr>
          <p:grpSpPr>
            <a:xfrm>
              <a:off x="7640207" y="2550387"/>
              <a:ext cx="3763396" cy="1894359"/>
              <a:chOff x="7653709" y="2648308"/>
              <a:chExt cx="4040611" cy="2033899"/>
            </a:xfrm>
          </p:grpSpPr>
          <p:sp>
            <p:nvSpPr>
              <p:cNvPr id="16" name="Rounded Rectangle 15"/>
              <p:cNvSpPr/>
              <p:nvPr/>
            </p:nvSpPr>
            <p:spPr>
              <a:xfrm>
                <a:off x="7653709" y="2648308"/>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7653709" y="3191771"/>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7653709" y="3786988"/>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7653709" y="4440666"/>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10728163" y="4397536"/>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smtClean="0"/>
              <a:t>Coming up with a good </a:t>
            </a:r>
            <a:r>
              <a:rPr lang="en-US" cap="none" dirty="0" smtClean="0">
                <a:solidFill>
                  <a:schemeClr val="accent3"/>
                </a:solidFill>
              </a:rPr>
              <a:t>&lt;</a:t>
            </a:r>
            <a:r>
              <a:rPr lang="en-US" i="1" cap="none" dirty="0" smtClean="0">
                <a:solidFill>
                  <a:schemeClr val="accent3"/>
                </a:solidFill>
              </a:rPr>
              <a:t>name</a:t>
            </a:r>
            <a:r>
              <a:rPr lang="en-US" cap="none" dirty="0" smtClean="0">
                <a:solidFill>
                  <a:schemeClr val="accent3"/>
                </a:solidFill>
              </a:rPr>
              <a:t>&gt;</a:t>
            </a:r>
            <a:endParaRPr lang="en-US" cap="none" dirty="0">
              <a:solidFill>
                <a:schemeClr val="accent3"/>
              </a:solidFill>
            </a:endParaRPr>
          </a:p>
        </p:txBody>
      </p:sp>
      <p:sp>
        <p:nvSpPr>
          <p:cNvPr id="32" name="Description"/>
          <p:cNvSpPr txBox="1"/>
          <p:nvPr/>
        </p:nvSpPr>
        <p:spPr>
          <a:xfrm>
            <a:off x="923025" y="1840503"/>
            <a:ext cx="5070271" cy="4678204"/>
          </a:xfrm>
          <a:prstGeom prst="rect">
            <a:avLst/>
          </a:prstGeom>
          <a:noFill/>
        </p:spPr>
        <p:txBody>
          <a:bodyPr wrap="square" rtlCol="0">
            <a:spAutoFit/>
          </a:bodyPr>
          <a:lstStyle/>
          <a:p>
            <a:r>
              <a:rPr lang="en-US" dirty="0" smtClean="0"/>
              <a:t>It’s recommended that you use a consistent prefix when you name your objects</a:t>
            </a:r>
            <a:r>
              <a:rPr lang="en-US" dirty="0"/>
              <a:t> </a:t>
            </a:r>
            <a:r>
              <a:rPr lang="en-US" dirty="0" smtClean="0"/>
              <a:t>in Azure</a:t>
            </a:r>
          </a:p>
          <a:p>
            <a:endParaRPr lang="en-US" dirty="0"/>
          </a:p>
          <a:p>
            <a:r>
              <a:rPr lang="en-US" dirty="0" smtClean="0"/>
              <a:t>Many names need to be globally unique.  Plus, a good prefix makes it easier to identify them, determine their role, and delete them later when you need to clean up. </a:t>
            </a:r>
          </a:p>
          <a:p>
            <a:endParaRPr lang="en-US" dirty="0"/>
          </a:p>
          <a:p>
            <a:r>
              <a:rPr lang="en-US" dirty="0" smtClean="0"/>
              <a:t>The prefix is identified by the “</a:t>
            </a:r>
            <a:r>
              <a:rPr lang="en-US" b="1" i="1" dirty="0" smtClean="0">
                <a:solidFill>
                  <a:schemeClr val="accent3"/>
                </a:solidFill>
              </a:rPr>
              <a:t>&lt;name&gt;</a:t>
            </a:r>
            <a:r>
              <a:rPr lang="en-US" dirty="0" smtClean="0"/>
              <a:t>”</a:t>
            </a:r>
            <a:r>
              <a:rPr lang="en-US" dirty="0"/>
              <a:t> </a:t>
            </a:r>
            <a:r>
              <a:rPr lang="en-US" dirty="0" smtClean="0"/>
              <a:t>placeholders in the architecture diagram.</a:t>
            </a:r>
          </a:p>
          <a:p>
            <a:endParaRPr lang="en-US" dirty="0"/>
          </a:p>
          <a:p>
            <a:r>
              <a:rPr lang="en-US" dirty="0" smtClean="0"/>
              <a:t>I recommend using something like “</a:t>
            </a:r>
            <a:r>
              <a:rPr lang="en-US" dirty="0" err="1" smtClean="0"/>
              <a:t>ppws</a:t>
            </a:r>
            <a:r>
              <a:rPr lang="en-US" dirty="0" smtClean="0"/>
              <a:t>” (short for </a:t>
            </a:r>
            <a:r>
              <a:rPr lang="en-US" b="1" dirty="0" err="1" smtClean="0"/>
              <a:t>ParticlePhotonWeatherStation</a:t>
            </a:r>
            <a:r>
              <a:rPr lang="en-US" dirty="0" smtClean="0"/>
              <a:t>) and your initials.  For example, for me</a:t>
            </a:r>
          </a:p>
          <a:p>
            <a:r>
              <a:rPr lang="en-US" dirty="0"/>
              <a:t/>
            </a:r>
            <a:br>
              <a:rPr lang="en-US" dirty="0"/>
            </a:br>
            <a:r>
              <a:rPr lang="en-US" dirty="0" smtClean="0"/>
              <a:t>“</a:t>
            </a:r>
            <a:r>
              <a:rPr lang="en-US" sz="2800" b="1" i="1" dirty="0" err="1" smtClean="0">
                <a:solidFill>
                  <a:schemeClr val="accent3"/>
                </a:solidFill>
              </a:rPr>
              <a:t>ppwsbss</a:t>
            </a:r>
            <a:r>
              <a:rPr lang="en-US" dirty="0" smtClean="0"/>
              <a:t>”</a:t>
            </a:r>
          </a:p>
        </p:txBody>
      </p:sp>
    </p:spTree>
    <p:extLst>
      <p:ext uri="{BB962C8B-B14F-4D97-AF65-F5344CB8AC3E}">
        <p14:creationId xmlns:p14="http://schemas.microsoft.com/office/powerpoint/2010/main" val="16326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xEl>
                                              <p:pRg st="7" end="7"/>
                                            </p:txEl>
                                          </p:spTgt>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iotde\AppData\Local\Temp\SNAGHTML588ecb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33" y="1675448"/>
            <a:ext cx="11031936" cy="402780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err="1" smtClean="0"/>
              <a:t>Groking</a:t>
            </a:r>
            <a:r>
              <a:rPr lang="en-US" dirty="0" smtClean="0"/>
              <a:t> the code</a:t>
            </a:r>
            <a:endParaRPr lang="en-US" dirty="0"/>
          </a:p>
        </p:txBody>
      </p:sp>
      <p:sp>
        <p:nvSpPr>
          <p:cNvPr id="8" name="Rounded Rectangle 7"/>
          <p:cNvSpPr/>
          <p:nvPr/>
        </p:nvSpPr>
        <p:spPr>
          <a:xfrm>
            <a:off x="1106357" y="4703064"/>
            <a:ext cx="226676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335717" y="3541427"/>
            <a:ext cx="537572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77933" y="5894507"/>
            <a:ext cx="11031935" cy="292388"/>
          </a:xfrm>
          <a:prstGeom prst="rect">
            <a:avLst/>
          </a:prstGeom>
        </p:spPr>
        <p:txBody>
          <a:bodyPr wrap="square">
            <a:spAutoFit/>
          </a:bodyPr>
          <a:lstStyle/>
          <a:p>
            <a:pPr algn="ctr"/>
            <a:r>
              <a:rPr lang="en-US" sz="1300" dirty="0">
                <a:hlinkClick r:id="rId3"/>
              </a:rPr>
              <a:t>https://raw.githubusercontent.com/BretStateham/ParticlePhotonWeatherStation/master/Code/WebhookAndPhotonCode/particlephotonweatherstation.c</a:t>
            </a:r>
            <a:endParaRPr lang="en-US" sz="1300" dirty="0"/>
          </a:p>
        </p:txBody>
      </p:sp>
    </p:spTree>
    <p:extLst>
      <p:ext uri="{BB962C8B-B14F-4D97-AF65-F5344CB8AC3E}">
        <p14:creationId xmlns:p14="http://schemas.microsoft.com/office/powerpoint/2010/main" val="11788350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2" name="Rounded Rectangle 1"/>
          <p:cNvSpPr/>
          <p:nvPr/>
        </p:nvSpPr>
        <p:spPr>
          <a:xfrm>
            <a:off x="731520" y="1675448"/>
            <a:ext cx="8897112"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2435785"/>
            <a:ext cx="8897112" cy="56522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1520" y="3013914"/>
            <a:ext cx="8897112"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4262446"/>
            <a:ext cx="8897112" cy="56522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2960" y="1675448"/>
            <a:ext cx="10515600" cy="3139321"/>
          </a:xfrm>
          <a:prstGeom prst="rect">
            <a:avLst/>
          </a:prstGeom>
        </p:spPr>
        <p:txBody>
          <a:bodyPr wrap="square">
            <a:spAutoFit/>
          </a:bodyPr>
          <a:lstStyle/>
          <a:p>
            <a:r>
              <a:rPr lang="en-US" dirty="0">
                <a:solidFill>
                  <a:srgbClr val="008000"/>
                </a:solidFill>
                <a:highlight>
                  <a:srgbClr val="FFFFFF"/>
                </a:highlight>
                <a:latin typeface="Consolas" panose="020B0609020204030204" pitchFamily="49" charset="0"/>
              </a:rPr>
              <a:t>// This #include statement was automatically added by the Spark IDE.</a:t>
            </a:r>
            <a:endParaRPr lang="en-US" dirty="0">
              <a:solidFill>
                <a:srgbClr val="000000"/>
              </a:solidFill>
              <a:highlight>
                <a:srgbClr val="FFFFFF"/>
              </a:highlight>
              <a:latin typeface="Consolas" panose="020B0609020204030204" pitchFamily="49" charset="0"/>
            </a:endParaRPr>
          </a:p>
          <a:p>
            <a:r>
              <a:rPr lang="en-US" dirty="0">
                <a:solidFill>
                  <a:srgbClr val="808080"/>
                </a:solidFill>
                <a:highlight>
                  <a:srgbClr val="FFFFFF"/>
                </a:highlight>
                <a:latin typeface="Consolas" panose="020B0609020204030204" pitchFamily="49" charset="0"/>
              </a:rPr>
              <a:t>#include</a:t>
            </a:r>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Adafruit_DHT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Adafruit_DHT.h</a:t>
            </a:r>
            <a:r>
              <a:rPr lang="en-US" dirty="0">
                <a:solidFill>
                  <a:srgbClr val="A31515"/>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a:solidFill>
                  <a:srgbClr val="808080"/>
                </a:solidFill>
                <a:highlight>
                  <a:srgbClr val="FFFFFF"/>
                </a:highlight>
                <a:latin typeface="Consolas" panose="020B0609020204030204" pitchFamily="49" charset="0"/>
              </a:rPr>
              <a:t>#define</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DHTPIN</a:t>
            </a:r>
            <a:r>
              <a:rPr lang="en-US" dirty="0">
                <a:solidFill>
                  <a:srgbClr val="000000"/>
                </a:solidFill>
                <a:highlight>
                  <a:srgbClr val="FFFFFF"/>
                </a:highlight>
                <a:latin typeface="Consolas" panose="020B0609020204030204" pitchFamily="49" charset="0"/>
              </a:rPr>
              <a:t> 2    </a:t>
            </a:r>
            <a:r>
              <a:rPr lang="en-US" dirty="0">
                <a:solidFill>
                  <a:srgbClr val="008000"/>
                </a:solidFill>
                <a:highlight>
                  <a:srgbClr val="FFFFFF"/>
                </a:highlight>
                <a:latin typeface="Consolas" panose="020B0609020204030204" pitchFamily="49" charset="0"/>
              </a:rPr>
              <a:t>// what pin we're connected to</a:t>
            </a:r>
            <a:endParaRPr lang="en-US"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Uncomment whatever type you're using!</a:t>
            </a:r>
            <a:endParaRPr lang="en-US" dirty="0">
              <a:solidFill>
                <a:srgbClr val="000000"/>
              </a:solidFill>
              <a:highlight>
                <a:srgbClr val="FFFFFF"/>
              </a:highlight>
              <a:latin typeface="Consolas" panose="020B0609020204030204" pitchFamily="49" charset="0"/>
            </a:endParaRPr>
          </a:p>
          <a:p>
            <a:r>
              <a:rPr lang="en-US" dirty="0">
                <a:solidFill>
                  <a:srgbClr val="808080"/>
                </a:solidFill>
                <a:highlight>
                  <a:srgbClr val="FFFFFF"/>
                </a:highlight>
                <a:latin typeface="Consolas" panose="020B0609020204030204" pitchFamily="49" charset="0"/>
              </a:rPr>
              <a:t>#define</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DHTTYPE</a:t>
            </a:r>
            <a:r>
              <a:rPr lang="en-US" dirty="0">
                <a:solidFill>
                  <a:srgbClr val="000000"/>
                </a:solidFill>
                <a:highlight>
                  <a:srgbClr val="FFFFFF"/>
                </a:highlight>
                <a:latin typeface="Consolas" panose="020B0609020204030204" pitchFamily="49" charset="0"/>
              </a:rPr>
              <a:t> DHT11</a:t>
            </a:r>
            <a:r>
              <a:rPr lang="en-US" dirty="0">
                <a:solidFill>
                  <a:srgbClr val="008000"/>
                </a:solidFill>
                <a:highlight>
                  <a:srgbClr val="FFFFFF"/>
                </a:highlight>
                <a:latin typeface="Consolas" panose="020B0609020204030204" pitchFamily="49" charset="0"/>
              </a:rPr>
              <a:t>// DHT 11 </a:t>
            </a:r>
            <a:endParaRPr lang="en-US" dirty="0">
              <a:solidFill>
                <a:srgbClr val="000000"/>
              </a:solidFill>
              <a:highlight>
                <a:srgbClr val="FFFFFF"/>
              </a:highlight>
              <a:latin typeface="Consolas" panose="020B0609020204030204" pitchFamily="49" charset="0"/>
            </a:endParaRPr>
          </a:p>
          <a:p>
            <a:endParaRPr lang="de-DE" dirty="0">
              <a:solidFill>
                <a:srgbClr val="000000"/>
              </a:solidFill>
              <a:highlight>
                <a:srgbClr val="FFFFFF"/>
              </a:highlight>
              <a:latin typeface="Consolas" panose="020B0609020204030204" pitchFamily="49" charset="0"/>
            </a:endParaRPr>
          </a:p>
          <a:p>
            <a:r>
              <a:rPr lang="de-DE" dirty="0" smtClean="0">
                <a:solidFill>
                  <a:srgbClr val="008000"/>
                </a:solidFill>
                <a:highlight>
                  <a:srgbClr val="FFFFFF"/>
                </a:highlight>
                <a:latin typeface="Consolas" panose="020B0609020204030204" pitchFamily="49" charset="0"/>
              </a:rPr>
              <a:t>// ... Snip ...</a:t>
            </a:r>
            <a:endParaRPr lang="de-DE"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DHT </a:t>
            </a:r>
            <a:r>
              <a:rPr lang="en-US" dirty="0" err="1">
                <a:solidFill>
                  <a:srgbClr val="000000"/>
                </a:solidFill>
                <a:highlight>
                  <a:srgbClr val="FFFFFF"/>
                </a:highlight>
                <a:latin typeface="Consolas" panose="020B0609020204030204" pitchFamily="49" charset="0"/>
              </a:rPr>
              <a:t>dht</a:t>
            </a:r>
            <a:r>
              <a:rPr lang="en-US" dirty="0">
                <a:solidFill>
                  <a:srgbClr val="000000"/>
                </a:solidFill>
                <a:highlight>
                  <a:srgbClr val="FFFFFF"/>
                </a:highlight>
                <a:latin typeface="Consolas" panose="020B0609020204030204" pitchFamily="49" charset="0"/>
              </a:rPr>
              <a:t>(</a:t>
            </a:r>
            <a:r>
              <a:rPr lang="en-US" dirty="0">
                <a:solidFill>
                  <a:srgbClr val="6F008A"/>
                </a:solidFill>
                <a:highlight>
                  <a:srgbClr val="FFFFFF"/>
                </a:highlight>
                <a:latin typeface="Consolas" panose="020B0609020204030204" pitchFamily="49" charset="0"/>
              </a:rPr>
              <a:t>DHTPIN</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DHTTYPE</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8189623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7" grpId="0" animBg="1"/>
      <p:bldP spid="7" grpId="1" animBg="1"/>
      <p:bldP spid="8"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2960" y="1675448"/>
            <a:ext cx="10515600" cy="3139321"/>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char</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Org[] = </a:t>
            </a:r>
            <a:r>
              <a:rPr lang="en-US" dirty="0">
                <a:solidFill>
                  <a:srgbClr val="A31515"/>
                </a:solidFill>
                <a:highlight>
                  <a:srgbClr val="FFFFFF"/>
                </a:highlight>
                <a:latin typeface="Consolas" panose="020B0609020204030204" pitchFamily="49" charset="0"/>
              </a:rPr>
              <a:t>"ORGANIZATION_NAME"</a:t>
            </a:r>
            <a:r>
              <a:rPr lang="en-US"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Disp</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"DISPLAY_NAME"</a:t>
            </a:r>
            <a:r>
              <a:rPr lang="en-US"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Locn</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"LOCATION"</a:t>
            </a:r>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//The amount of time (in milliseconds) to wait between each </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//publication of data via the Particle </a:t>
            </a:r>
            <a:r>
              <a:rPr lang="en-US" dirty="0" err="1">
                <a:solidFill>
                  <a:srgbClr val="008000"/>
                </a:solidFill>
                <a:highlight>
                  <a:srgbClr val="FFFFFF"/>
                </a:highlight>
                <a:latin typeface="Consolas" panose="020B0609020204030204" pitchFamily="49" charset="0"/>
              </a:rPr>
              <a:t>WebHook</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//Particle </a:t>
            </a:r>
            <a:r>
              <a:rPr lang="en-US" dirty="0" err="1">
                <a:solidFill>
                  <a:srgbClr val="008000"/>
                </a:solidFill>
                <a:highlight>
                  <a:srgbClr val="FFFFFF"/>
                </a:highlight>
                <a:latin typeface="Consolas" panose="020B0609020204030204" pitchFamily="49" charset="0"/>
              </a:rPr>
              <a:t>webhooks</a:t>
            </a:r>
            <a:r>
              <a:rPr lang="en-US" dirty="0">
                <a:solidFill>
                  <a:srgbClr val="008000"/>
                </a:solidFill>
                <a:highlight>
                  <a:srgbClr val="FFFFFF"/>
                </a:highlight>
                <a:latin typeface="Consolas" panose="020B0609020204030204" pitchFamily="49" charset="0"/>
              </a:rPr>
              <a:t> are rate limited to a maximum of 10/minute/device</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//if we can only send 10 times a minute, that means we can send on average</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//about once every six seconds, or 6000 milliseconds.  So to avoid any </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//rate limits by the particle cloud, keep the </a:t>
            </a:r>
            <a:r>
              <a:rPr lang="en-US" dirty="0" err="1">
                <a:solidFill>
                  <a:srgbClr val="008000"/>
                </a:solidFill>
                <a:highlight>
                  <a:srgbClr val="FFFFFF"/>
                </a:highlight>
                <a:latin typeface="Consolas" panose="020B0609020204030204" pitchFamily="49" charset="0"/>
              </a:rPr>
              <a:t>sendDelay</a:t>
            </a:r>
            <a:r>
              <a:rPr lang="en-US" dirty="0">
                <a:solidFill>
                  <a:srgbClr val="008000"/>
                </a:solidFill>
                <a:highlight>
                  <a:srgbClr val="FFFFFF"/>
                </a:highlight>
                <a:latin typeface="Consolas" panose="020B0609020204030204" pitchFamily="49" charset="0"/>
              </a:rPr>
              <a:t> at </a:t>
            </a:r>
            <a:r>
              <a:rPr lang="en-US" dirty="0" err="1">
                <a:solidFill>
                  <a:srgbClr val="008000"/>
                </a:solidFill>
                <a:highlight>
                  <a:srgbClr val="FFFFFF"/>
                </a:highlight>
                <a:latin typeface="Consolas" panose="020B0609020204030204" pitchFamily="49" charset="0"/>
              </a:rPr>
              <a:t>at</a:t>
            </a:r>
            <a:r>
              <a:rPr lang="en-US" dirty="0">
                <a:solidFill>
                  <a:srgbClr val="008000"/>
                </a:solidFill>
                <a:highlight>
                  <a:srgbClr val="FFFFFF"/>
                </a:highlight>
                <a:latin typeface="Consolas" panose="020B0609020204030204" pitchFamily="49" charset="0"/>
              </a:rPr>
              <a:t> least 6000.</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sendDelay</a:t>
            </a:r>
            <a:r>
              <a:rPr lang="en-US" dirty="0">
                <a:solidFill>
                  <a:srgbClr val="000000"/>
                </a:solidFill>
                <a:highlight>
                  <a:srgbClr val="FFFFFF"/>
                </a:highlight>
                <a:latin typeface="Consolas" panose="020B0609020204030204" pitchFamily="49" charset="0"/>
              </a:rPr>
              <a:t> = 6000</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2" name="Rounded Rectangle 1"/>
          <p:cNvSpPr/>
          <p:nvPr/>
        </p:nvSpPr>
        <p:spPr>
          <a:xfrm>
            <a:off x="731520" y="1675448"/>
            <a:ext cx="9814560" cy="9200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2722880"/>
            <a:ext cx="9814560" cy="2219265"/>
          </a:xfrm>
          <a:prstGeom prst="roundRect">
            <a:avLst>
              <a:gd name="adj" fmla="val 8884"/>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59202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4" name="Rectangle 3"/>
          <p:cNvSpPr/>
          <p:nvPr/>
        </p:nvSpPr>
        <p:spPr>
          <a:xfrm>
            <a:off x="822960" y="1675448"/>
            <a:ext cx="10515600" cy="1754326"/>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void</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setup()</a:t>
            </a: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dht.begin</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Serial.begin</a:t>
            </a:r>
            <a:r>
              <a:rPr lang="en-US" dirty="0">
                <a:solidFill>
                  <a:srgbClr val="000000"/>
                </a:solidFill>
                <a:highlight>
                  <a:srgbClr val="FFFFFF"/>
                </a:highlight>
                <a:latin typeface="Consolas" panose="020B0609020204030204" pitchFamily="49" charset="0"/>
              </a:rPr>
              <a:t>(9600</a:t>
            </a:r>
            <a:r>
              <a:rPr lang="en-US" dirty="0" smtClean="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delay(10000);</a:t>
            </a:r>
          </a:p>
          <a:p>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8" name="Rounded Rectangle 7"/>
          <p:cNvSpPr/>
          <p:nvPr/>
        </p:nvSpPr>
        <p:spPr>
          <a:xfrm>
            <a:off x="731520" y="1452881"/>
            <a:ext cx="8897112" cy="2184400"/>
          </a:xfrm>
          <a:prstGeom prst="roundRect">
            <a:avLst>
              <a:gd name="adj" fmla="val 4574"/>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13832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4" name="Rectangle 3"/>
          <p:cNvSpPr/>
          <p:nvPr/>
        </p:nvSpPr>
        <p:spPr>
          <a:xfrm>
            <a:off x="822960" y="1675448"/>
            <a:ext cx="11369040" cy="3139321"/>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void</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loop()</a:t>
            </a:r>
          </a:p>
          <a:p>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Reading temperature or humidity takes about 250 milliseconds!</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Sensor readings may also be up to 2 seconds 'old' (its a </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very slow sensor)</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h = </a:t>
            </a:r>
            <a:r>
              <a:rPr lang="en-US" dirty="0" err="1">
                <a:solidFill>
                  <a:srgbClr val="000000"/>
                </a:solidFill>
                <a:highlight>
                  <a:srgbClr val="FFFFFF"/>
                </a:highlight>
                <a:latin typeface="Consolas" panose="020B0609020204030204" pitchFamily="49" charset="0"/>
              </a:rPr>
              <a:t>dht.getHumidity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Read temperature as Celsius</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t = </a:t>
            </a:r>
            <a:r>
              <a:rPr lang="en-US" dirty="0" err="1">
                <a:solidFill>
                  <a:srgbClr val="000000"/>
                </a:solidFill>
                <a:highlight>
                  <a:srgbClr val="FFFFFF"/>
                </a:highlight>
                <a:latin typeface="Consolas" panose="020B0609020204030204" pitchFamily="49" charset="0"/>
              </a:rPr>
              <a:t>dht.getTempCelcius</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Read temperature as </a:t>
            </a:r>
            <a:r>
              <a:rPr lang="en-US" dirty="0" err="1">
                <a:solidFill>
                  <a:srgbClr val="008000"/>
                </a:solidFill>
                <a:highlight>
                  <a:srgbClr val="FFFFFF"/>
                </a:highlight>
                <a:latin typeface="Consolas" panose="020B0609020204030204" pitchFamily="49" charset="0"/>
              </a:rPr>
              <a:t>Farenheit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f = </a:t>
            </a:r>
            <a:r>
              <a:rPr lang="en-US" dirty="0" err="1">
                <a:solidFill>
                  <a:srgbClr val="000000"/>
                </a:solidFill>
                <a:highlight>
                  <a:srgbClr val="FFFFFF"/>
                </a:highlight>
                <a:latin typeface="Consolas" panose="020B0609020204030204" pitchFamily="49" charset="0"/>
              </a:rPr>
              <a:t>dht.getTempFarenheit</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2" name="Rounded Rectangle 1"/>
          <p:cNvSpPr/>
          <p:nvPr/>
        </p:nvSpPr>
        <p:spPr>
          <a:xfrm>
            <a:off x="731520" y="1675448"/>
            <a:ext cx="8897112"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2450592"/>
            <a:ext cx="8897112" cy="2491553"/>
          </a:xfrm>
          <a:prstGeom prst="roundRect">
            <a:avLst>
              <a:gd name="adj" fmla="val 8511"/>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5408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2960" y="1675448"/>
            <a:ext cx="11369040" cy="4801314"/>
          </a:xfrm>
          <a:prstGeom prst="rect">
            <a:avLst/>
          </a:prstGeom>
        </p:spPr>
        <p:txBody>
          <a:bodyPr wrap="square">
            <a:spAutoFit/>
          </a:bodyPr>
          <a:lstStyle/>
          <a:p>
            <a:r>
              <a:rPr lang="en-US" sz="1700" dirty="0" smtClean="0">
                <a:solidFill>
                  <a:srgbClr val="008000"/>
                </a:solidFill>
                <a:highlight>
                  <a:srgbClr val="FFFFFF"/>
                </a:highlight>
                <a:latin typeface="Consolas" panose="020B0609020204030204" pitchFamily="49" charset="0"/>
              </a:rPr>
              <a:t>// </a:t>
            </a:r>
            <a:r>
              <a:rPr lang="en-US" sz="1700" dirty="0">
                <a:solidFill>
                  <a:srgbClr val="008000"/>
                </a:solidFill>
                <a:highlight>
                  <a:srgbClr val="FFFFFF"/>
                </a:highlight>
                <a:latin typeface="Consolas" panose="020B0609020204030204" pitchFamily="49" charset="0"/>
              </a:rPr>
              <a:t>Check if any reads failed. If any did, emit details to serial port for monitoring</a:t>
            </a:r>
            <a:endParaRPr lang="en-US" sz="1700" dirty="0">
              <a:solidFill>
                <a:srgbClr val="000000"/>
              </a:solidFill>
              <a:highlight>
                <a:srgbClr val="FFFFFF"/>
              </a:highlight>
              <a:latin typeface="Consolas" panose="020B0609020204030204" pitchFamily="49" charset="0"/>
            </a:endParaRPr>
          </a:p>
          <a:p>
            <a:r>
              <a:rPr lang="en-US" sz="1700" dirty="0" smtClean="0">
                <a:solidFill>
                  <a:srgbClr val="008000"/>
                </a:solidFill>
                <a:highlight>
                  <a:srgbClr val="FFFFFF"/>
                </a:highlight>
                <a:latin typeface="Consolas" panose="020B0609020204030204" pitchFamily="49" charset="0"/>
              </a:rPr>
              <a:t>// </a:t>
            </a:r>
            <a:r>
              <a:rPr lang="en-US" sz="1700" dirty="0">
                <a:solidFill>
                  <a:srgbClr val="008000"/>
                </a:solidFill>
                <a:highlight>
                  <a:srgbClr val="FFFFFF"/>
                </a:highlight>
                <a:latin typeface="Consolas" panose="020B0609020204030204" pitchFamily="49" charset="0"/>
              </a:rPr>
              <a:t>and exit the loop early (to try again).</a:t>
            </a:r>
            <a:endParaRPr lang="en-US" sz="1700" dirty="0">
              <a:solidFill>
                <a:srgbClr val="000000"/>
              </a:solidFill>
              <a:highlight>
                <a:srgbClr val="FFFFFF"/>
              </a:highlight>
              <a:latin typeface="Consolas" panose="020B0609020204030204" pitchFamily="49" charset="0"/>
            </a:endParaRPr>
          </a:p>
          <a:p>
            <a:r>
              <a:rPr lang="en-US" sz="1700" dirty="0" smtClean="0">
                <a:solidFill>
                  <a:srgbClr val="0000FF"/>
                </a:solidFill>
                <a:highlight>
                  <a:srgbClr val="FFFFFF"/>
                </a:highlight>
                <a:latin typeface="Consolas" panose="020B0609020204030204" pitchFamily="49" charset="0"/>
              </a:rPr>
              <a:t>if</a:t>
            </a:r>
            <a:r>
              <a:rPr lang="en-US" sz="1700" dirty="0" smtClean="0">
                <a:solidFill>
                  <a:srgbClr val="000000"/>
                </a:solidFill>
                <a:highlight>
                  <a:srgbClr val="FFFFFF"/>
                </a:highlight>
                <a:latin typeface="Consolas" panose="020B0609020204030204" pitchFamily="49" charset="0"/>
              </a:rPr>
              <a:t> </a:t>
            </a:r>
            <a:r>
              <a:rPr lang="en-US" sz="1700" dirty="0">
                <a:solidFill>
                  <a:srgbClr val="000000"/>
                </a:solidFill>
                <a:highlight>
                  <a:srgbClr val="FFFFFF"/>
                </a:highlight>
                <a:latin typeface="Consolas" panose="020B0609020204030204" pitchFamily="49" charset="0"/>
              </a:rPr>
              <a:t>(</a:t>
            </a:r>
            <a:r>
              <a:rPr lang="en-US" sz="1700" dirty="0" err="1">
                <a:solidFill>
                  <a:srgbClr val="000000"/>
                </a:solidFill>
                <a:highlight>
                  <a:srgbClr val="FFFFFF"/>
                </a:highlight>
                <a:latin typeface="Consolas" panose="020B0609020204030204" pitchFamily="49" charset="0"/>
              </a:rPr>
              <a:t>isnan</a:t>
            </a:r>
            <a:r>
              <a:rPr lang="en-US" sz="1700" dirty="0">
                <a:solidFill>
                  <a:srgbClr val="000000"/>
                </a:solidFill>
                <a:highlight>
                  <a:srgbClr val="FFFFFF"/>
                </a:highlight>
                <a:latin typeface="Consolas" panose="020B0609020204030204" pitchFamily="49" charset="0"/>
              </a:rPr>
              <a:t>(h) || </a:t>
            </a:r>
            <a:r>
              <a:rPr lang="en-US" sz="1700" dirty="0" err="1">
                <a:solidFill>
                  <a:srgbClr val="000000"/>
                </a:solidFill>
                <a:highlight>
                  <a:srgbClr val="FFFFFF"/>
                </a:highlight>
                <a:latin typeface="Consolas" panose="020B0609020204030204" pitchFamily="49" charset="0"/>
              </a:rPr>
              <a:t>isnan</a:t>
            </a:r>
            <a:r>
              <a:rPr lang="en-US" sz="1700" dirty="0">
                <a:solidFill>
                  <a:srgbClr val="000000"/>
                </a:solidFill>
                <a:highlight>
                  <a:srgbClr val="FFFFFF"/>
                </a:highlight>
                <a:latin typeface="Consolas" panose="020B0609020204030204" pitchFamily="49" charset="0"/>
              </a:rPr>
              <a:t>(t) || </a:t>
            </a:r>
            <a:r>
              <a:rPr lang="en-US" sz="1700" dirty="0" err="1">
                <a:solidFill>
                  <a:srgbClr val="000000"/>
                </a:solidFill>
                <a:highlight>
                  <a:srgbClr val="FFFFFF"/>
                </a:highlight>
                <a:latin typeface="Consolas" panose="020B0609020204030204" pitchFamily="49" charset="0"/>
              </a:rPr>
              <a:t>isnan</a:t>
            </a:r>
            <a:r>
              <a:rPr lang="en-US" sz="1700" dirty="0">
                <a:solidFill>
                  <a:srgbClr val="000000"/>
                </a:solidFill>
                <a:highlight>
                  <a:srgbClr val="FFFFFF"/>
                </a:highlight>
                <a:latin typeface="Consolas" panose="020B0609020204030204" pitchFamily="49" charset="0"/>
              </a:rPr>
              <a:t>(f)) {</a:t>
            </a:r>
          </a:p>
          <a:p>
            <a:r>
              <a:rPr lang="en-US" sz="1700" dirty="0" smtClean="0">
                <a:solidFill>
                  <a:srgbClr val="000000"/>
                </a:solidFill>
                <a:highlight>
                  <a:srgbClr val="FFFFFF"/>
                </a:highlight>
                <a:latin typeface="Consolas" panose="020B0609020204030204" pitchFamily="49" charset="0"/>
              </a:rPr>
              <a:t>  </a:t>
            </a:r>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r>
              <a:rPr lang="en-US" sz="1700" dirty="0">
                <a:solidFill>
                  <a:srgbClr val="A31515"/>
                </a:solidFill>
                <a:highlight>
                  <a:srgbClr val="FFFFFF"/>
                </a:highlight>
                <a:latin typeface="Consolas" panose="020B0609020204030204" pitchFamily="49" charset="0"/>
              </a:rPr>
              <a:t>""</a:t>
            </a:r>
            <a:r>
              <a:rPr lang="en-US" sz="1700" dirty="0">
                <a:solidFill>
                  <a:srgbClr val="000000"/>
                </a:solidFill>
                <a:highlight>
                  <a:srgbClr val="FFFFFF"/>
                </a:highlight>
                <a:latin typeface="Consolas" panose="020B0609020204030204" pitchFamily="49" charset="0"/>
              </a:rPr>
              <a:t>);</a:t>
            </a:r>
          </a:p>
          <a:p>
            <a:r>
              <a:rPr lang="en-US" sz="1700" dirty="0" smtClean="0">
                <a:solidFill>
                  <a:srgbClr val="000000"/>
                </a:solidFill>
                <a:highlight>
                  <a:srgbClr val="FFFFFF"/>
                </a:highlight>
                <a:latin typeface="Consolas" panose="020B0609020204030204" pitchFamily="49" charset="0"/>
              </a:rPr>
              <a:t>  </a:t>
            </a:r>
            <a:r>
              <a:rPr lang="en-US" sz="1700" dirty="0" err="1">
                <a:solidFill>
                  <a:srgbClr val="000000"/>
                </a:solidFill>
                <a:highlight>
                  <a:srgbClr val="FFFFFF"/>
                </a:highlight>
                <a:latin typeface="Consolas" panose="020B0609020204030204" pitchFamily="49" charset="0"/>
              </a:rPr>
              <a:t>Serial.println</a:t>
            </a:r>
            <a:r>
              <a:rPr lang="en-US" sz="1700" dirty="0" smtClean="0">
                <a:solidFill>
                  <a:srgbClr val="000000"/>
                </a:solidFill>
                <a:highlight>
                  <a:srgbClr val="FFFFFF"/>
                </a:highlight>
                <a:latin typeface="Consolas" panose="020B0609020204030204" pitchFamily="49" charset="0"/>
              </a:rPr>
              <a:t>(</a:t>
            </a:r>
            <a:r>
              <a:rPr lang="en-US" sz="1700" dirty="0" smtClean="0">
                <a:solidFill>
                  <a:srgbClr val="A31515"/>
                </a:solidFill>
                <a:highlight>
                  <a:srgbClr val="FFFFFF"/>
                </a:highlight>
                <a:latin typeface="Consolas" panose="020B0609020204030204" pitchFamily="49" charset="0"/>
              </a:rPr>
              <a:t>"!!!!!!!!!!!!!!!!!!!!!!!!!!!!!!!!!!!!!!!!!!!!!!!!!!!!!!!!!!!!"</a:t>
            </a:r>
            <a:r>
              <a:rPr lang="en-US" sz="1700" dirty="0" smtClean="0">
                <a:solidFill>
                  <a:srgbClr val="000000"/>
                </a:solidFill>
                <a:highlight>
                  <a:srgbClr val="FFFFFF"/>
                </a:highlight>
                <a:latin typeface="Consolas" panose="020B0609020204030204" pitchFamily="49" charset="0"/>
              </a:rPr>
              <a:t>);</a:t>
            </a:r>
            <a:endParaRPr lang="en-US" sz="1700" dirty="0">
              <a:solidFill>
                <a:srgbClr val="000000"/>
              </a:solidFill>
              <a:highlight>
                <a:srgbClr val="FFFFFF"/>
              </a:highlight>
              <a:latin typeface="Consolas" panose="020B0609020204030204" pitchFamily="49" charset="0"/>
            </a:endParaRPr>
          </a:p>
          <a:p>
            <a:r>
              <a:rPr lang="en-US" sz="1700" dirty="0" smtClean="0">
                <a:solidFill>
                  <a:srgbClr val="000000"/>
                </a:solidFill>
                <a:highlight>
                  <a:srgbClr val="FFFFFF"/>
                </a:highlight>
                <a:latin typeface="Consolas" panose="020B0609020204030204" pitchFamily="49" charset="0"/>
              </a:rPr>
              <a:t>  </a:t>
            </a:r>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r>
              <a:rPr lang="en-US" sz="1700" dirty="0">
                <a:solidFill>
                  <a:srgbClr val="A31515"/>
                </a:solidFill>
                <a:highlight>
                  <a:srgbClr val="FFFFFF"/>
                </a:highlight>
                <a:latin typeface="Consolas" panose="020B0609020204030204" pitchFamily="49" charset="0"/>
              </a:rPr>
              <a:t>"Failed to read from DHT sensor!"</a:t>
            </a:r>
            <a:r>
              <a:rPr lang="en-US" sz="1700" dirty="0">
                <a:solidFill>
                  <a:srgbClr val="000000"/>
                </a:solidFill>
                <a:highlight>
                  <a:srgbClr val="FFFFFF"/>
                </a:highlight>
                <a:latin typeface="Consolas" panose="020B0609020204030204" pitchFamily="49" charset="0"/>
              </a:rPr>
              <a:t>);</a:t>
            </a:r>
          </a:p>
          <a:p>
            <a:r>
              <a:rPr lang="en-US" sz="1700" dirty="0" smtClean="0">
                <a:solidFill>
                  <a:srgbClr val="000000"/>
                </a:solidFill>
                <a:highlight>
                  <a:srgbClr val="FFFFFF"/>
                </a:highlight>
                <a:latin typeface="Consolas" panose="020B0609020204030204" pitchFamily="49" charset="0"/>
              </a:rPr>
              <a:t>  </a:t>
            </a:r>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r>
              <a:rPr lang="en-US" sz="1700" dirty="0">
                <a:solidFill>
                  <a:srgbClr val="A31515"/>
                </a:solidFill>
                <a:highlight>
                  <a:srgbClr val="FFFFFF"/>
                </a:highlight>
                <a:latin typeface="Consolas" panose="020B0609020204030204" pitchFamily="49" charset="0"/>
              </a:rPr>
              <a:t>"h="</a:t>
            </a:r>
            <a:r>
              <a:rPr lang="en-US" sz="1700" dirty="0">
                <a:solidFill>
                  <a:srgbClr val="000000"/>
                </a:solidFill>
                <a:highlight>
                  <a:srgbClr val="FFFFFF"/>
                </a:highlight>
                <a:latin typeface="Consolas" panose="020B0609020204030204" pitchFamily="49" charset="0"/>
              </a:rPr>
              <a:t> + String(h) + </a:t>
            </a:r>
            <a:r>
              <a:rPr lang="en-US" sz="1700" dirty="0">
                <a:solidFill>
                  <a:srgbClr val="A31515"/>
                </a:solidFill>
                <a:highlight>
                  <a:srgbClr val="FFFFFF"/>
                </a:highlight>
                <a:latin typeface="Consolas" panose="020B0609020204030204" pitchFamily="49" charset="0"/>
              </a:rPr>
              <a:t>" t="</a:t>
            </a:r>
            <a:r>
              <a:rPr lang="en-US" sz="1700" dirty="0">
                <a:solidFill>
                  <a:srgbClr val="000000"/>
                </a:solidFill>
                <a:highlight>
                  <a:srgbClr val="FFFFFF"/>
                </a:highlight>
                <a:latin typeface="Consolas" panose="020B0609020204030204" pitchFamily="49" charset="0"/>
              </a:rPr>
              <a:t> + String(t) + </a:t>
            </a:r>
            <a:r>
              <a:rPr lang="en-US" sz="1700" dirty="0">
                <a:solidFill>
                  <a:srgbClr val="A31515"/>
                </a:solidFill>
                <a:highlight>
                  <a:srgbClr val="FFFFFF"/>
                </a:highlight>
                <a:latin typeface="Consolas" panose="020B0609020204030204" pitchFamily="49" charset="0"/>
              </a:rPr>
              <a:t>" f="</a:t>
            </a:r>
            <a:r>
              <a:rPr lang="en-US" sz="1700" dirty="0">
                <a:solidFill>
                  <a:srgbClr val="000000"/>
                </a:solidFill>
                <a:highlight>
                  <a:srgbClr val="FFFFFF"/>
                </a:highlight>
                <a:latin typeface="Consolas" panose="020B0609020204030204" pitchFamily="49" charset="0"/>
              </a:rPr>
              <a:t> + String(f));</a:t>
            </a:r>
          </a:p>
          <a:p>
            <a:r>
              <a:rPr lang="en-US" sz="1700" dirty="0" smtClean="0">
                <a:solidFill>
                  <a:srgbClr val="000000"/>
                </a:solidFill>
                <a:highlight>
                  <a:srgbClr val="FFFFFF"/>
                </a:highlight>
                <a:latin typeface="Consolas" panose="020B0609020204030204" pitchFamily="49" charset="0"/>
              </a:rPr>
              <a:t>  </a:t>
            </a:r>
            <a:r>
              <a:rPr lang="en-US" sz="1700" dirty="0" err="1">
                <a:solidFill>
                  <a:srgbClr val="000000"/>
                </a:solidFill>
                <a:highlight>
                  <a:srgbClr val="FFFFFF"/>
                </a:highlight>
                <a:latin typeface="Consolas" panose="020B0609020204030204" pitchFamily="49" charset="0"/>
              </a:rPr>
              <a:t>Serial.println</a:t>
            </a:r>
            <a:r>
              <a:rPr lang="en-US" sz="1700" dirty="0" smtClean="0">
                <a:solidFill>
                  <a:srgbClr val="000000"/>
                </a:solidFill>
                <a:highlight>
                  <a:srgbClr val="FFFFFF"/>
                </a:highlight>
                <a:latin typeface="Consolas" panose="020B0609020204030204" pitchFamily="49" charset="0"/>
              </a:rPr>
              <a:t>(</a:t>
            </a:r>
            <a:r>
              <a:rPr lang="en-US" sz="1700" dirty="0" smtClean="0">
                <a:solidFill>
                  <a:srgbClr val="A31515"/>
                </a:solidFill>
                <a:highlight>
                  <a:srgbClr val="FFFFFF"/>
                </a:highlight>
                <a:latin typeface="Consolas" panose="020B0609020204030204" pitchFamily="49" charset="0"/>
              </a:rPr>
              <a:t>"!!!!!!!!!!!!!!!!!!!!!!!!!!!!!!!!!!!!!!!!!!!!!!!!!!!!!!!!!!!"</a:t>
            </a:r>
            <a:r>
              <a:rPr lang="en-US" sz="1700" dirty="0" smtClean="0">
                <a:solidFill>
                  <a:srgbClr val="000000"/>
                </a:solidFill>
                <a:highlight>
                  <a:srgbClr val="FFFFFF"/>
                </a:highlight>
                <a:latin typeface="Consolas" panose="020B0609020204030204" pitchFamily="49" charset="0"/>
              </a:rPr>
              <a:t>);</a:t>
            </a:r>
            <a:endParaRPr lang="en-US" sz="1700" dirty="0">
              <a:solidFill>
                <a:srgbClr val="000000"/>
              </a:solidFill>
              <a:highlight>
                <a:srgbClr val="FFFFFF"/>
              </a:highlight>
              <a:latin typeface="Consolas" panose="020B0609020204030204" pitchFamily="49" charset="0"/>
            </a:endParaRPr>
          </a:p>
          <a:p>
            <a:r>
              <a:rPr lang="en-US" sz="1700" dirty="0" smtClean="0">
                <a:solidFill>
                  <a:srgbClr val="000000"/>
                </a:solidFill>
                <a:highlight>
                  <a:srgbClr val="FFFFFF"/>
                </a:highlight>
                <a:latin typeface="Consolas" panose="020B0609020204030204" pitchFamily="49" charset="0"/>
              </a:rPr>
              <a:t>  </a:t>
            </a:r>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r>
              <a:rPr lang="en-US" sz="1700" dirty="0">
                <a:solidFill>
                  <a:srgbClr val="A31515"/>
                </a:solidFill>
                <a:highlight>
                  <a:srgbClr val="FFFFFF"/>
                </a:highlight>
                <a:latin typeface="Consolas" panose="020B0609020204030204" pitchFamily="49" charset="0"/>
              </a:rPr>
              <a:t>""</a:t>
            </a:r>
            <a:r>
              <a:rPr lang="en-US" sz="1700" dirty="0">
                <a:solidFill>
                  <a:srgbClr val="000000"/>
                </a:solidFill>
                <a:highlight>
                  <a:srgbClr val="FFFFFF"/>
                </a:highlight>
                <a:latin typeface="Consolas" panose="020B0609020204030204" pitchFamily="49" charset="0"/>
              </a:rPr>
              <a:t>);</a:t>
            </a:r>
          </a:p>
          <a:p>
            <a:r>
              <a:rPr lang="en-US" sz="1700" dirty="0" smtClean="0">
                <a:solidFill>
                  <a:srgbClr val="000000"/>
                </a:solidFill>
                <a:highlight>
                  <a:srgbClr val="FFFFFF"/>
                </a:highlight>
                <a:latin typeface="Consolas" panose="020B0609020204030204" pitchFamily="49" charset="0"/>
              </a:rPr>
              <a:t>  </a:t>
            </a:r>
            <a:r>
              <a:rPr lang="en-US" sz="1700" dirty="0">
                <a:solidFill>
                  <a:srgbClr val="0000FF"/>
                </a:solidFill>
                <a:highlight>
                  <a:srgbClr val="FFFFFF"/>
                </a:highlight>
                <a:latin typeface="Consolas" panose="020B0609020204030204" pitchFamily="49" charset="0"/>
              </a:rPr>
              <a:t>return</a:t>
            </a:r>
            <a:r>
              <a:rPr lang="en-US" sz="1700" dirty="0">
                <a:solidFill>
                  <a:srgbClr val="000000"/>
                </a:solidFill>
                <a:highlight>
                  <a:srgbClr val="FFFFFF"/>
                </a:highlight>
                <a:latin typeface="Consolas" panose="020B0609020204030204" pitchFamily="49" charset="0"/>
              </a:rPr>
              <a:t>;</a:t>
            </a:r>
          </a:p>
          <a:p>
            <a:r>
              <a:rPr lang="en-US" sz="1700" dirty="0" smtClean="0">
                <a:solidFill>
                  <a:srgbClr val="000000"/>
                </a:solidFill>
                <a:highlight>
                  <a:srgbClr val="FFFFFF"/>
                </a:highlight>
                <a:latin typeface="Consolas" panose="020B0609020204030204" pitchFamily="49" charset="0"/>
              </a:rPr>
              <a:t>}</a:t>
            </a:r>
            <a:br>
              <a:rPr lang="en-US" sz="1700" dirty="0" smtClean="0">
                <a:solidFill>
                  <a:srgbClr val="000000"/>
                </a:solidFill>
                <a:highlight>
                  <a:srgbClr val="FFFFFF"/>
                </a:highlight>
                <a:latin typeface="Consolas" panose="020B0609020204030204" pitchFamily="49" charset="0"/>
              </a:rPr>
            </a:br>
            <a:r>
              <a:rPr lang="en-US" sz="1700" dirty="0" smtClean="0">
                <a:solidFill>
                  <a:srgbClr val="000000"/>
                </a:solidFill>
                <a:highlight>
                  <a:srgbClr val="FFFFFF"/>
                </a:highlight>
                <a:latin typeface="Consolas" panose="020B0609020204030204" pitchFamily="49" charset="0"/>
              </a:rPr>
              <a:t/>
            </a:r>
            <a:br>
              <a:rPr lang="en-US" sz="1700" dirty="0" smtClean="0">
                <a:solidFill>
                  <a:srgbClr val="000000"/>
                </a:solidFill>
                <a:highlight>
                  <a:srgbClr val="FFFFFF"/>
                </a:highlight>
                <a:latin typeface="Consolas" panose="020B0609020204030204" pitchFamily="49" charset="0"/>
              </a:rPr>
            </a:br>
            <a:r>
              <a:rPr lang="en-US" sz="1700" dirty="0">
                <a:solidFill>
                  <a:srgbClr val="008000"/>
                </a:solidFill>
                <a:highlight>
                  <a:srgbClr val="FFFFFF"/>
                </a:highlight>
                <a:latin typeface="Consolas" panose="020B0609020204030204" pitchFamily="49" charset="0"/>
              </a:rPr>
              <a:t>// Emit the sensor values to the Serial port for monitoring</a:t>
            </a:r>
            <a:endParaRPr lang="en-US" sz="1700" dirty="0">
              <a:solidFill>
                <a:srgbClr val="000000"/>
              </a:solidFill>
              <a:highlight>
                <a:srgbClr val="FFFFFF"/>
              </a:highlight>
              <a:latin typeface="Consolas" panose="020B0609020204030204" pitchFamily="49" charset="0"/>
            </a:endParaRPr>
          </a:p>
          <a:p>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p>
          <a:p>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r>
              <a:rPr lang="en-US" sz="1700" dirty="0">
                <a:solidFill>
                  <a:srgbClr val="A31515"/>
                </a:solidFill>
                <a:highlight>
                  <a:srgbClr val="FFFFFF"/>
                </a:highlight>
                <a:latin typeface="Consolas" panose="020B0609020204030204" pitchFamily="49" charset="0"/>
              </a:rPr>
              <a:t>"----------"</a:t>
            </a:r>
            <a:r>
              <a:rPr lang="en-US" sz="1700" dirty="0">
                <a:solidFill>
                  <a:srgbClr val="000000"/>
                </a:solidFill>
                <a:highlight>
                  <a:srgbClr val="FFFFFF"/>
                </a:highlight>
                <a:latin typeface="Consolas" panose="020B0609020204030204" pitchFamily="49" charset="0"/>
              </a:rPr>
              <a:t>);</a:t>
            </a:r>
          </a:p>
          <a:p>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p>
          <a:p>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r>
              <a:rPr lang="en-US" sz="1700" dirty="0">
                <a:solidFill>
                  <a:srgbClr val="A31515"/>
                </a:solidFill>
                <a:highlight>
                  <a:srgbClr val="FFFFFF"/>
                </a:highlight>
                <a:latin typeface="Consolas" panose="020B0609020204030204" pitchFamily="49" charset="0"/>
              </a:rPr>
              <a:t>"h="</a:t>
            </a:r>
            <a:r>
              <a:rPr lang="en-US" sz="1700" dirty="0">
                <a:solidFill>
                  <a:srgbClr val="000000"/>
                </a:solidFill>
                <a:highlight>
                  <a:srgbClr val="FFFFFF"/>
                </a:highlight>
                <a:latin typeface="Consolas" panose="020B0609020204030204" pitchFamily="49" charset="0"/>
              </a:rPr>
              <a:t> + String(h) + </a:t>
            </a:r>
            <a:r>
              <a:rPr lang="en-US" sz="1700" dirty="0">
                <a:solidFill>
                  <a:srgbClr val="A31515"/>
                </a:solidFill>
                <a:highlight>
                  <a:srgbClr val="FFFFFF"/>
                </a:highlight>
                <a:latin typeface="Consolas" panose="020B0609020204030204" pitchFamily="49" charset="0"/>
              </a:rPr>
              <a:t>" t="</a:t>
            </a:r>
            <a:r>
              <a:rPr lang="en-US" sz="1700" dirty="0">
                <a:solidFill>
                  <a:srgbClr val="000000"/>
                </a:solidFill>
                <a:highlight>
                  <a:srgbClr val="FFFFFF"/>
                </a:highlight>
                <a:latin typeface="Consolas" panose="020B0609020204030204" pitchFamily="49" charset="0"/>
              </a:rPr>
              <a:t> + String(t) + </a:t>
            </a:r>
            <a:r>
              <a:rPr lang="en-US" sz="1700" dirty="0">
                <a:solidFill>
                  <a:srgbClr val="A31515"/>
                </a:solidFill>
                <a:highlight>
                  <a:srgbClr val="FFFFFF"/>
                </a:highlight>
                <a:latin typeface="Consolas" panose="020B0609020204030204" pitchFamily="49" charset="0"/>
              </a:rPr>
              <a:t>" f="</a:t>
            </a:r>
            <a:r>
              <a:rPr lang="en-US" sz="1700" dirty="0">
                <a:solidFill>
                  <a:srgbClr val="000000"/>
                </a:solidFill>
                <a:highlight>
                  <a:srgbClr val="FFFFFF"/>
                </a:highlight>
                <a:latin typeface="Consolas" panose="020B0609020204030204" pitchFamily="49" charset="0"/>
              </a:rPr>
              <a:t> + String(f));</a:t>
            </a:r>
          </a:p>
          <a:p>
            <a:endParaRPr lang="en-US" sz="1700" dirty="0">
              <a:solidFill>
                <a:srgbClr val="000000"/>
              </a:solidFill>
              <a:highlight>
                <a:srgbClr val="FFFFFF"/>
              </a:highlight>
              <a:latin typeface="Consolas" panose="020B0609020204030204" pitchFamily="49" charset="0"/>
            </a:endParaRPr>
          </a:p>
        </p:txBody>
      </p:sp>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7" name="Rounded Rectangle 6"/>
          <p:cNvSpPr/>
          <p:nvPr/>
        </p:nvSpPr>
        <p:spPr>
          <a:xfrm>
            <a:off x="731520" y="1595120"/>
            <a:ext cx="10607040" cy="3108960"/>
          </a:xfrm>
          <a:prstGeom prst="roundRect">
            <a:avLst>
              <a:gd name="adj" fmla="val 6536"/>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4704080"/>
            <a:ext cx="10607040" cy="1563628"/>
          </a:xfrm>
          <a:prstGeom prst="roundRect">
            <a:avLst>
              <a:gd name="adj" fmla="val 8511"/>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2756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822960" y="1462088"/>
            <a:ext cx="11369040" cy="5016758"/>
          </a:xfrm>
          <a:prstGeom prst="rect">
            <a:avLst/>
          </a:prstGeom>
        </p:spPr>
        <p:txBody>
          <a:bodyPr wrap="square">
            <a:spAutoFit/>
          </a:bodyPr>
          <a:lstStyle/>
          <a:p>
            <a:r>
              <a:rPr lang="en-US" sz="1600" dirty="0" smtClean="0">
                <a:solidFill>
                  <a:srgbClr val="008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Generate the temperature data payload</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char</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payload[255];</a:t>
            </a:r>
          </a:p>
          <a:p>
            <a:r>
              <a:rPr lang="en-US" sz="1600" dirty="0" err="1" smtClean="0">
                <a:solidFill>
                  <a:srgbClr val="000000"/>
                </a:solidFill>
                <a:highlight>
                  <a:srgbClr val="FFFFFF"/>
                </a:highlight>
                <a:latin typeface="Consolas" panose="020B0609020204030204" pitchFamily="49" charset="0"/>
              </a:rPr>
              <a:t>snprintf</a:t>
            </a:r>
            <a:r>
              <a:rPr lang="en-US" sz="1600" dirty="0" smtClean="0">
                <a:solidFill>
                  <a:srgbClr val="000000"/>
                </a:solidFill>
                <a:highlight>
                  <a:srgbClr val="FFFFFF"/>
                </a:highlight>
                <a:latin typeface="Consolas" panose="020B0609020204030204" pitchFamily="49" charset="0"/>
              </a:rPr>
              <a:t>(payload</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sizeof</a:t>
            </a:r>
            <a:r>
              <a:rPr lang="en-US" sz="1600" dirty="0">
                <a:solidFill>
                  <a:srgbClr val="000000"/>
                </a:solidFill>
                <a:highlight>
                  <a:srgbClr val="FFFFFF"/>
                </a:highlight>
                <a:latin typeface="Consolas" panose="020B0609020204030204" pitchFamily="49" charset="0"/>
              </a:rPr>
              <a:t>(payload</a:t>
            </a:r>
            <a:r>
              <a:rPr lang="en-US" sz="1600" dirty="0" smtClean="0">
                <a:solidFill>
                  <a:srgbClr val="000000"/>
                </a:solidFill>
                <a:highlight>
                  <a:srgbClr val="FFFFFF"/>
                </a:highlight>
                <a:latin typeface="Consolas" panose="020B0609020204030204" pitchFamily="49" charset="0"/>
              </a:rPr>
              <a:t>),</a:t>
            </a:r>
            <a:br>
              <a:rPr lang="en-US" sz="1600"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s</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smtClean="0">
                <a:solidFill>
                  <a:srgbClr val="A31515"/>
                </a:solidFill>
                <a:highlight>
                  <a:srgbClr val="FFFFFF"/>
                </a:highlight>
                <a:latin typeface="Consolas" panose="020B0609020204030204" pitchFamily="49" charset="0"/>
              </a:rPr>
              <a:t>Weather\",</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u</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F</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m\":\"Temperature</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v\": %f</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o\":\"%s</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d\":\"%s</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l\":\"%s</a:t>
            </a:r>
            <a:r>
              <a:rPr lang="en-US" dirty="0" smtClean="0">
                <a:solidFill>
                  <a:srgbClr val="A31515"/>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f,Org,Disp,Locn</a:t>
            </a:r>
            <a:r>
              <a:rPr lang="en-US" dirty="0">
                <a:solidFill>
                  <a:srgbClr val="000000"/>
                </a:solidFill>
                <a:highlight>
                  <a:srgbClr val="FFFFFF"/>
                </a:highlight>
                <a:latin typeface="Consolas" panose="020B0609020204030204" pitchFamily="49" charset="0"/>
              </a:rPr>
              <a:t>);</a:t>
            </a:r>
          </a:p>
          <a:p>
            <a:endParaRPr lang="en-US" sz="1600" dirty="0" smtClean="0">
              <a:solidFill>
                <a:srgbClr val="008000"/>
              </a:solidFill>
              <a:highlight>
                <a:srgbClr val="FFFFFF"/>
              </a:highlight>
              <a:latin typeface="Consolas" panose="020B0609020204030204" pitchFamily="49" charset="0"/>
            </a:endParaRPr>
          </a:p>
          <a:p>
            <a:r>
              <a:rPr lang="en-US" sz="1600" dirty="0" smtClean="0">
                <a:solidFill>
                  <a:srgbClr val="008000"/>
                </a:solidFill>
                <a:highlight>
                  <a:srgbClr val="FFFFFF"/>
                </a:highlight>
                <a:latin typeface="Consolas" panose="020B0609020204030204" pitchFamily="49" charset="0"/>
              </a:rPr>
              <a:t>//</a:t>
            </a:r>
            <a:r>
              <a:rPr lang="en-US" sz="1600" dirty="0">
                <a:solidFill>
                  <a:srgbClr val="008000"/>
                </a:solidFill>
                <a:highlight>
                  <a:srgbClr val="FFFFFF"/>
                </a:highlight>
                <a:latin typeface="Consolas" panose="020B0609020204030204" pitchFamily="49" charset="0"/>
              </a:rPr>
              <a:t>Emit the payload to the serial port for monitoring purposes</a:t>
            </a:r>
            <a:endParaRPr lang="en-US" sz="1600" dirty="0">
              <a:solidFill>
                <a:srgbClr val="000000"/>
              </a:solidFill>
              <a:highlight>
                <a:srgbClr val="FFFFFF"/>
              </a:highlight>
              <a:latin typeface="Consolas" panose="020B0609020204030204" pitchFamily="49" charset="0"/>
            </a:endParaRPr>
          </a:p>
          <a:p>
            <a:r>
              <a:rPr lang="en-US" sz="1600" dirty="0" err="1" smtClean="0">
                <a:solidFill>
                  <a:srgbClr val="000000"/>
                </a:solidFill>
                <a:highlight>
                  <a:srgbClr val="FFFFFF"/>
                </a:highlight>
                <a:latin typeface="Consolas" panose="020B0609020204030204" pitchFamily="49" charset="0"/>
              </a:rPr>
              <a:t>Serial.println</a:t>
            </a:r>
            <a:r>
              <a:rPr lang="en-US" sz="1600" dirty="0" smtClean="0">
                <a:solidFill>
                  <a:srgbClr val="000000"/>
                </a:solidFill>
                <a:highlight>
                  <a:srgbClr val="FFFFFF"/>
                </a:highlight>
                <a:latin typeface="Consolas" panose="020B0609020204030204" pitchFamily="49" charset="0"/>
              </a:rPr>
              <a:t>(payload</a:t>
            </a:r>
            <a:r>
              <a:rPr lang="en-US" sz="1600" dirty="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       </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8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Send the temperature data payload</a:t>
            </a:r>
            <a:endParaRPr lang="en-US" sz="1600" dirty="0">
              <a:solidFill>
                <a:srgbClr val="000000"/>
              </a:solidFill>
              <a:highlight>
                <a:srgbClr val="FFFFFF"/>
              </a:highlight>
              <a:latin typeface="Consolas" panose="020B0609020204030204" pitchFamily="49" charset="0"/>
            </a:endParaRPr>
          </a:p>
          <a:p>
            <a:r>
              <a:rPr lang="en-US" sz="1600" dirty="0" err="1" smtClean="0">
                <a:solidFill>
                  <a:srgbClr val="000000"/>
                </a:solidFill>
                <a:highlight>
                  <a:srgbClr val="FFFFFF"/>
                </a:highlight>
                <a:latin typeface="Consolas" panose="020B0609020204030204" pitchFamily="49" charset="0"/>
              </a:rPr>
              <a:t>Particle.publish</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PublishToEventHub</a:t>
            </a:r>
            <a:r>
              <a:rPr lang="en-US" sz="1600" dirty="0">
                <a:solidFill>
                  <a:srgbClr val="A31515"/>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payload);</a:t>
            </a:r>
          </a:p>
          <a:p>
            <a:r>
              <a:rPr lang="en-US" sz="1600" dirty="0" smtClean="0">
                <a:solidFill>
                  <a:srgbClr val="008000"/>
                </a:solidFill>
                <a:highlight>
                  <a:srgbClr val="FFFFFF"/>
                </a:highlight>
                <a:latin typeface="Consolas" panose="020B0609020204030204" pitchFamily="49" charset="0"/>
              </a:rPr>
              <a:t>//</a:t>
            </a:r>
            <a:r>
              <a:rPr lang="en-US" sz="1600" dirty="0">
                <a:solidFill>
                  <a:srgbClr val="008000"/>
                </a:solidFill>
                <a:highlight>
                  <a:srgbClr val="FFFFFF"/>
                </a:highlight>
                <a:latin typeface="Consolas" panose="020B0609020204030204" pitchFamily="49" charset="0"/>
              </a:rPr>
              <a:t>Wait for the specified "</a:t>
            </a:r>
            <a:r>
              <a:rPr lang="en-US" sz="1600" dirty="0" err="1">
                <a:solidFill>
                  <a:srgbClr val="008000"/>
                </a:solidFill>
                <a:highlight>
                  <a:srgbClr val="FFFFFF"/>
                </a:highlight>
                <a:latin typeface="Consolas" panose="020B0609020204030204" pitchFamily="49" charset="0"/>
              </a:rPr>
              <a:t>sendDelay</a:t>
            </a:r>
            <a:r>
              <a:rPr lang="en-US" sz="1600" dirty="0">
                <a:solidFill>
                  <a:srgbClr val="008000"/>
                </a:solidFill>
                <a:highlight>
                  <a:srgbClr val="FFFFFF"/>
                </a:highlight>
                <a:latin typeface="Consolas" panose="020B0609020204030204" pitchFamily="49" charset="0"/>
              </a:rPr>
              <a:t>" before sending the humidity data...    </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delay(</a:t>
            </a:r>
            <a:r>
              <a:rPr lang="en-US" sz="1600" dirty="0" err="1" smtClean="0">
                <a:solidFill>
                  <a:srgbClr val="000000"/>
                </a:solidFill>
                <a:highlight>
                  <a:srgbClr val="FFFFFF"/>
                </a:highlight>
                <a:latin typeface="Consolas" panose="020B0609020204030204" pitchFamily="49" charset="0"/>
              </a:rPr>
              <a:t>sendDelay</a:t>
            </a:r>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p:txBody>
      </p:sp>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2" name="Rounded Rectangle 1"/>
          <p:cNvSpPr/>
          <p:nvPr/>
        </p:nvSpPr>
        <p:spPr>
          <a:xfrm>
            <a:off x="731520" y="1371599"/>
            <a:ext cx="10607040" cy="3202199"/>
          </a:xfrm>
          <a:prstGeom prst="roundRect">
            <a:avLst>
              <a:gd name="adj" fmla="val 3742"/>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5314917"/>
            <a:ext cx="10607040" cy="1173242"/>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31520" y="4583112"/>
            <a:ext cx="10607040" cy="649608"/>
          </a:xfrm>
          <a:prstGeom prst="roundRect">
            <a:avLst>
              <a:gd name="adj" fmla="val 24575"/>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JSON Payload Map"/>
          <p:cNvGrpSpPr/>
          <p:nvPr/>
        </p:nvGrpSpPr>
        <p:grpSpPr>
          <a:xfrm>
            <a:off x="4247804" y="1847505"/>
            <a:ext cx="6170814" cy="2610326"/>
            <a:chOff x="4765964" y="2253905"/>
            <a:chExt cx="6170814" cy="2610326"/>
          </a:xfrm>
        </p:grpSpPr>
        <p:sp>
          <p:nvSpPr>
            <p:cNvPr id="12" name="TextBox 11"/>
            <p:cNvSpPr txBox="1"/>
            <p:nvPr/>
          </p:nvSpPr>
          <p:spPr>
            <a:xfrm>
              <a:off x="7175272" y="2253905"/>
              <a:ext cx="3761506" cy="2610326"/>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“s”: </a:t>
              </a:r>
              <a:r>
                <a:rPr lang="en-US" dirty="0" smtClean="0">
                  <a:latin typeface="Consolas" panose="020B0609020204030204" pitchFamily="49" charset="0"/>
                </a:rPr>
                <a:t>“Weather</a:t>
              </a:r>
              <a:r>
                <a:rPr lang="en-US" dirty="0" smtClean="0">
                  <a:latin typeface="Consolas" panose="020B0609020204030204" pitchFamily="49" charset="0"/>
                </a:rPr>
                <a:t>”,</a:t>
              </a:r>
              <a:endParaRPr lang="en-US" dirty="0">
                <a:latin typeface="Consolas" panose="020B0609020204030204" pitchFamily="49" charset="0"/>
              </a:endParaRPr>
            </a:p>
            <a:p>
              <a:r>
                <a:rPr lang="en-US" dirty="0">
                  <a:latin typeface="Consolas" panose="020B0609020204030204" pitchFamily="49" charset="0"/>
                </a:rPr>
                <a:t>  “u”: “F”,</a:t>
              </a:r>
            </a:p>
            <a:p>
              <a:r>
                <a:rPr lang="en-US" dirty="0">
                  <a:latin typeface="Consolas" panose="020B0609020204030204" pitchFamily="49" charset="0"/>
                </a:rPr>
                <a:t>  “m”: “Temperature”,  </a:t>
              </a:r>
            </a:p>
            <a:p>
              <a:r>
                <a:rPr lang="en-US" dirty="0">
                  <a:latin typeface="Consolas" panose="020B0609020204030204" pitchFamily="49" charset="0"/>
                </a:rPr>
                <a:t>  “v”:  79.234,  </a:t>
              </a:r>
            </a:p>
            <a:p>
              <a:r>
                <a:rPr lang="en-US" dirty="0">
                  <a:latin typeface="Consolas" panose="020B0609020204030204" pitchFamily="49" charset="0"/>
                </a:rPr>
                <a:t>  “o”: </a:t>
              </a:r>
              <a:r>
                <a:rPr lang="en-US" dirty="0" smtClean="0">
                  <a:latin typeface="Consolas" panose="020B0609020204030204" pitchFamily="49" charset="0"/>
                </a:rPr>
                <a:t>“ORGANIZATION_NAME”,</a:t>
              </a:r>
              <a:endParaRPr lang="en-US" dirty="0">
                <a:latin typeface="Consolas" panose="020B0609020204030204" pitchFamily="49" charset="0"/>
              </a:endParaRPr>
            </a:p>
            <a:p>
              <a:r>
                <a:rPr lang="en-US" dirty="0">
                  <a:latin typeface="Consolas" panose="020B0609020204030204" pitchFamily="49" charset="0"/>
                </a:rPr>
                <a:t>  “d”: </a:t>
              </a:r>
              <a:r>
                <a:rPr lang="en-US" dirty="0" smtClean="0">
                  <a:latin typeface="Consolas" panose="020B0609020204030204" pitchFamily="49" charset="0"/>
                </a:rPr>
                <a:t>“DISPLAY_NAME”</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“l”: </a:t>
              </a:r>
              <a:r>
                <a:rPr lang="en-US" dirty="0" smtClean="0">
                  <a:latin typeface="Consolas" panose="020B0609020204030204" pitchFamily="49" charset="0"/>
                </a:rPr>
                <a:t>“LOCATION”,</a:t>
              </a:r>
              <a:endParaRPr lang="en-US" dirty="0">
                <a:latin typeface="Consolas" panose="020B0609020204030204" pitchFamily="49" charset="0"/>
              </a:endParaRPr>
            </a:p>
            <a:p>
              <a:r>
                <a:rPr lang="en-US" dirty="0" smtClean="0">
                  <a:latin typeface="Consolas" panose="020B0609020204030204" pitchFamily="49" charset="0"/>
                </a:rPr>
                <a:t>}</a:t>
              </a:r>
              <a:endParaRPr lang="en-US" dirty="0">
                <a:latin typeface="Consolas" panose="020B0609020204030204" pitchFamily="49" charset="0"/>
              </a:endParaRPr>
            </a:p>
          </p:txBody>
        </p:sp>
        <p:grpSp>
          <p:nvGrpSpPr>
            <p:cNvPr id="13" name="Group 12"/>
            <p:cNvGrpSpPr/>
            <p:nvPr/>
          </p:nvGrpSpPr>
          <p:grpSpPr>
            <a:xfrm flipH="1">
              <a:off x="4765964" y="2708565"/>
              <a:ext cx="2624974" cy="1680052"/>
              <a:chOff x="3474720" y="1701801"/>
              <a:chExt cx="3962400" cy="1680052"/>
            </a:xfrm>
          </p:grpSpPr>
          <p:sp>
            <p:nvSpPr>
              <p:cNvPr id="14" name="Freeform 13"/>
              <p:cNvSpPr/>
              <p:nvPr/>
            </p:nvSpPr>
            <p:spPr>
              <a:xfrm flipV="1">
                <a:off x="3474720" y="1701801"/>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flipV="1">
                <a:off x="3474720" y="1971992"/>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flipV="1">
                <a:off x="3474720" y="224567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flipV="1">
                <a:off x="3474720" y="2515865"/>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flipV="1">
                <a:off x="3474720" y="2790193"/>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flipV="1">
                <a:off x="3474720" y="306038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flipV="1">
                <a:off x="3474720" y="333613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 name="fPlaceHolderArrow"/>
          <p:cNvSpPr/>
          <p:nvPr/>
        </p:nvSpPr>
        <p:spPr>
          <a:xfrm>
            <a:off x="1341120" y="3158740"/>
            <a:ext cx="917116" cy="950700"/>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35132 w 873614"/>
              <a:gd name="connsiteY0" fmla="*/ 940571 h 940571"/>
              <a:gd name="connsiteX1" fmla="*/ 873614 w 873614"/>
              <a:gd name="connsiteY1" fmla="*/ 2182 h 940571"/>
              <a:gd name="connsiteX0" fmla="*/ 30703 w 932685"/>
              <a:gd name="connsiteY0" fmla="*/ 950700 h 950700"/>
              <a:gd name="connsiteX1" fmla="*/ 932685 w 932685"/>
              <a:gd name="connsiteY1" fmla="*/ 2151 h 950700"/>
            </a:gdLst>
            <a:ahLst/>
            <a:cxnLst>
              <a:cxn ang="0">
                <a:pos x="connsiteX0" y="connsiteY0"/>
              </a:cxn>
              <a:cxn ang="0">
                <a:pos x="connsiteX1" y="connsiteY1"/>
              </a:cxn>
            </a:cxnLst>
            <a:rect l="l" t="t" r="r" b="b"/>
            <a:pathLst>
              <a:path w="932685" h="950700">
                <a:moveTo>
                  <a:pt x="30703" y="950700"/>
                </a:moveTo>
                <a:cubicBezTo>
                  <a:pt x="-104764" y="634611"/>
                  <a:pt x="210196" y="-43005"/>
                  <a:pt x="932685" y="2151"/>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rgPlaceHolderArrow"/>
          <p:cNvSpPr/>
          <p:nvPr/>
        </p:nvSpPr>
        <p:spPr>
          <a:xfrm>
            <a:off x="1782643" y="3482340"/>
            <a:ext cx="592257" cy="635000"/>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15776 w 544754"/>
              <a:gd name="connsiteY0" fmla="*/ 546808 h 546808"/>
              <a:gd name="connsiteX1" fmla="*/ 544754 w 544754"/>
              <a:gd name="connsiteY1" fmla="*/ 4942 h 546808"/>
              <a:gd name="connsiteX0" fmla="*/ 106162 w 535140"/>
              <a:gd name="connsiteY0" fmla="*/ 545526 h 545526"/>
              <a:gd name="connsiteX1" fmla="*/ 535140 w 535140"/>
              <a:gd name="connsiteY1" fmla="*/ 3660 h 545526"/>
              <a:gd name="connsiteX0" fmla="*/ 144458 w 483124"/>
              <a:gd name="connsiteY0" fmla="*/ 567916 h 567916"/>
              <a:gd name="connsiteX1" fmla="*/ 483124 w 483124"/>
              <a:gd name="connsiteY1" fmla="*/ 3473 h 567916"/>
              <a:gd name="connsiteX0" fmla="*/ 92174 w 430840"/>
              <a:gd name="connsiteY0" fmla="*/ 564443 h 564443"/>
              <a:gd name="connsiteX1" fmla="*/ 430840 w 430840"/>
              <a:gd name="connsiteY1" fmla="*/ 0 h 564443"/>
              <a:gd name="connsiteX0" fmla="*/ 101825 w 415091"/>
              <a:gd name="connsiteY0" fmla="*/ 638103 h 638103"/>
              <a:gd name="connsiteX1" fmla="*/ 415091 w 415091"/>
              <a:gd name="connsiteY1" fmla="*/ 0 h 638103"/>
              <a:gd name="connsiteX0" fmla="*/ 70887 w 475593"/>
              <a:gd name="connsiteY0" fmla="*/ 635563 h 635563"/>
              <a:gd name="connsiteX1" fmla="*/ 475593 w 475593"/>
              <a:gd name="connsiteY1" fmla="*/ 0 h 635563"/>
            </a:gdLst>
            <a:ahLst/>
            <a:cxnLst>
              <a:cxn ang="0">
                <a:pos x="connsiteX0" y="connsiteY0"/>
              </a:cxn>
              <a:cxn ang="0">
                <a:pos x="connsiteX1" y="connsiteY1"/>
              </a:cxn>
            </a:cxnLst>
            <a:rect l="l" t="t" r="r" b="b"/>
            <a:pathLst>
              <a:path w="475593" h="635563">
                <a:moveTo>
                  <a:pt x="70887" y="635563"/>
                </a:moveTo>
                <a:cubicBezTo>
                  <a:pt x="-42002" y="432363"/>
                  <a:pt x="-88851" y="45155"/>
                  <a:pt x="475593" y="0"/>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spPlaceHolderArrow"/>
          <p:cNvSpPr/>
          <p:nvPr/>
        </p:nvSpPr>
        <p:spPr>
          <a:xfrm>
            <a:off x="2575640" y="3697299"/>
            <a:ext cx="521164" cy="445439"/>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0 w 790222"/>
              <a:gd name="connsiteY0" fmla="*/ 826088 h 826088"/>
              <a:gd name="connsiteX1" fmla="*/ 790222 w 790222"/>
              <a:gd name="connsiteY1" fmla="*/ 1999 h 826088"/>
              <a:gd name="connsiteX0" fmla="*/ 0 w 910128"/>
              <a:gd name="connsiteY0" fmla="*/ 848676 h 848676"/>
              <a:gd name="connsiteX1" fmla="*/ 790222 w 910128"/>
              <a:gd name="connsiteY1" fmla="*/ 24587 h 848676"/>
              <a:gd name="connsiteX0" fmla="*/ 11289 w 287312"/>
              <a:gd name="connsiteY0" fmla="*/ 335295 h 335295"/>
              <a:gd name="connsiteX1" fmla="*/ 0 w 287312"/>
              <a:gd name="connsiteY1" fmla="*/ 53073 h 335295"/>
              <a:gd name="connsiteX0" fmla="*/ 33867 w 297348"/>
              <a:gd name="connsiteY0" fmla="*/ 396402 h 396402"/>
              <a:gd name="connsiteX1" fmla="*/ 0 w 297348"/>
              <a:gd name="connsiteY1" fmla="*/ 46447 h 396402"/>
              <a:gd name="connsiteX0" fmla="*/ 36407 w 298508"/>
              <a:gd name="connsiteY0" fmla="*/ 415037 h 415037"/>
              <a:gd name="connsiteX1" fmla="*/ 0 w 298508"/>
              <a:gd name="connsiteY1" fmla="*/ 44762 h 415037"/>
              <a:gd name="connsiteX0" fmla="*/ 59267 w 309228"/>
              <a:gd name="connsiteY0" fmla="*/ 457368 h 457368"/>
              <a:gd name="connsiteX1" fmla="*/ 0 w 309228"/>
              <a:gd name="connsiteY1" fmla="*/ 41373 h 457368"/>
              <a:gd name="connsiteX0" fmla="*/ 59267 w 291893"/>
              <a:gd name="connsiteY0" fmla="*/ 459096 h 459096"/>
              <a:gd name="connsiteX1" fmla="*/ 0 w 291893"/>
              <a:gd name="connsiteY1" fmla="*/ 43101 h 459096"/>
              <a:gd name="connsiteX0" fmla="*/ 59267 w 390458"/>
              <a:gd name="connsiteY0" fmla="*/ 468044 h 468044"/>
              <a:gd name="connsiteX1" fmla="*/ 0 w 390458"/>
              <a:gd name="connsiteY1" fmla="*/ 52049 h 468044"/>
              <a:gd name="connsiteX0" fmla="*/ 0 w 383993"/>
              <a:gd name="connsiteY0" fmla="*/ 477879 h 477879"/>
              <a:gd name="connsiteX1" fmla="*/ 58636 w 383993"/>
              <a:gd name="connsiteY1" fmla="*/ 50984 h 477879"/>
            </a:gdLst>
            <a:ahLst/>
            <a:cxnLst>
              <a:cxn ang="0">
                <a:pos x="connsiteX0" y="connsiteY0"/>
              </a:cxn>
              <a:cxn ang="0">
                <a:pos x="connsiteX1" y="connsiteY1"/>
              </a:cxn>
            </a:cxnLst>
            <a:rect l="l" t="t" r="r" b="b"/>
            <a:pathLst>
              <a:path w="383993" h="477879">
                <a:moveTo>
                  <a:pt x="0" y="477879"/>
                </a:moveTo>
                <a:cubicBezTo>
                  <a:pt x="539891" y="228112"/>
                  <a:pt x="464471" y="-134718"/>
                  <a:pt x="58636" y="50984"/>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ocnPlaceHolderArrow"/>
          <p:cNvSpPr/>
          <p:nvPr/>
        </p:nvSpPr>
        <p:spPr>
          <a:xfrm>
            <a:off x="2590800" y="3722694"/>
            <a:ext cx="599440" cy="409885"/>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0 w 790222"/>
              <a:gd name="connsiteY0" fmla="*/ 826692 h 826692"/>
              <a:gd name="connsiteX1" fmla="*/ 790222 w 790222"/>
              <a:gd name="connsiteY1" fmla="*/ 2603 h 826692"/>
              <a:gd name="connsiteX0" fmla="*/ 0 w 872806"/>
              <a:gd name="connsiteY0" fmla="*/ 837630 h 837630"/>
              <a:gd name="connsiteX1" fmla="*/ 790222 w 872806"/>
              <a:gd name="connsiteY1" fmla="*/ 13541 h 837630"/>
              <a:gd name="connsiteX0" fmla="*/ 699911 w 770481"/>
              <a:gd name="connsiteY0" fmla="*/ 211668 h 211668"/>
              <a:gd name="connsiteX1" fmla="*/ 0 w 770481"/>
              <a:gd name="connsiteY1" fmla="*/ 110067 h 211668"/>
              <a:gd name="connsiteX0" fmla="*/ 715151 w 784515"/>
              <a:gd name="connsiteY0" fmla="*/ 255037 h 255037"/>
              <a:gd name="connsiteX1" fmla="*/ 0 w 784515"/>
              <a:gd name="connsiteY1" fmla="*/ 77236 h 255037"/>
              <a:gd name="connsiteX0" fmla="*/ 717691 w 786858"/>
              <a:gd name="connsiteY0" fmla="*/ 275363 h 275363"/>
              <a:gd name="connsiteX1" fmla="*/ 0 w 786858"/>
              <a:gd name="connsiteY1" fmla="*/ 67082 h 275363"/>
              <a:gd name="connsiteX0" fmla="*/ 859931 w 919557"/>
              <a:gd name="connsiteY0" fmla="*/ 255037 h 255037"/>
              <a:gd name="connsiteX1" fmla="*/ 0 w 919557"/>
              <a:gd name="connsiteY1" fmla="*/ 77236 h 255037"/>
              <a:gd name="connsiteX0" fmla="*/ 859931 w 918731"/>
              <a:gd name="connsiteY0" fmla="*/ 356154 h 356154"/>
              <a:gd name="connsiteX1" fmla="*/ 0 w 918731"/>
              <a:gd name="connsiteY1" fmla="*/ 178353 h 356154"/>
              <a:gd name="connsiteX0" fmla="*/ 859931 w 876723"/>
              <a:gd name="connsiteY0" fmla="*/ 368964 h 368964"/>
              <a:gd name="connsiteX1" fmla="*/ 0 w 876723"/>
              <a:gd name="connsiteY1" fmla="*/ 191163 h 368964"/>
            </a:gdLst>
            <a:ahLst/>
            <a:cxnLst>
              <a:cxn ang="0">
                <a:pos x="connsiteX0" y="connsiteY0"/>
              </a:cxn>
              <a:cxn ang="0">
                <a:pos x="connsiteX1" y="connsiteY1"/>
              </a:cxn>
            </a:cxnLst>
            <a:rect l="l" t="t" r="r" b="b"/>
            <a:pathLst>
              <a:path w="876723" h="368964">
                <a:moveTo>
                  <a:pt x="859931" y="368964"/>
                </a:moveTo>
                <a:cubicBezTo>
                  <a:pt x="989753" y="4615"/>
                  <a:pt x="334715" y="-152866"/>
                  <a:pt x="0" y="191163"/>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ayloadArrow"/>
          <p:cNvSpPr/>
          <p:nvPr/>
        </p:nvSpPr>
        <p:spPr>
          <a:xfrm>
            <a:off x="5636971" y="4187407"/>
            <a:ext cx="1017150" cy="1498594"/>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202256 w 1202256"/>
              <a:gd name="connsiteY0" fmla="*/ 61984 h 784473"/>
              <a:gd name="connsiteX1" fmla="*/ 186256 w 1202256"/>
              <a:gd name="connsiteY1" fmla="*/ 784473 h 784473"/>
              <a:gd name="connsiteX0" fmla="*/ 1016918 w 1016918"/>
              <a:gd name="connsiteY0" fmla="*/ 127631 h 850120"/>
              <a:gd name="connsiteX1" fmla="*/ 918 w 1016918"/>
              <a:gd name="connsiteY1" fmla="*/ 850120 h 850120"/>
              <a:gd name="connsiteX0" fmla="*/ 1017150 w 1017150"/>
              <a:gd name="connsiteY0" fmla="*/ 74440 h 796929"/>
              <a:gd name="connsiteX1" fmla="*/ 1150 w 1017150"/>
              <a:gd name="connsiteY1" fmla="*/ 796929 h 796929"/>
            </a:gdLst>
            <a:ahLst/>
            <a:cxnLst>
              <a:cxn ang="0">
                <a:pos x="connsiteX0" y="connsiteY0"/>
              </a:cxn>
              <a:cxn ang="0">
                <a:pos x="connsiteX1" y="connsiteY1"/>
              </a:cxn>
            </a:cxnLst>
            <a:rect l="l" t="t" r="r" b="b"/>
            <a:pathLst>
              <a:path w="1017150" h="796929">
                <a:moveTo>
                  <a:pt x="1017150" y="74440"/>
                </a:moveTo>
                <a:cubicBezTo>
                  <a:pt x="689772" y="-117471"/>
                  <a:pt x="-32717" y="40573"/>
                  <a:pt x="1150" y="796929"/>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mp Rect"/>
          <p:cNvSpPr/>
          <p:nvPr/>
        </p:nvSpPr>
        <p:spPr>
          <a:xfrm>
            <a:off x="2082800" y="2708564"/>
            <a:ext cx="2165004" cy="422549"/>
          </a:xfrm>
          <a:prstGeom prst="roundRect">
            <a:avLst>
              <a:gd name="adj" fmla="val 3742"/>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20583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4"/>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ntr" presetSubtype="0" fill="hold" grpId="1"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P spid="9" grpId="0" animBg="1"/>
      <p:bldP spid="9"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Rectangle 26"/>
          <p:cNvSpPr/>
          <p:nvPr/>
        </p:nvSpPr>
        <p:spPr>
          <a:xfrm>
            <a:off x="822960" y="1703312"/>
            <a:ext cx="11369040" cy="5509200"/>
          </a:xfrm>
          <a:prstGeom prst="rect">
            <a:avLst/>
          </a:prstGeom>
        </p:spPr>
        <p:txBody>
          <a:bodyPr wrap="square">
            <a:spAutoFit/>
          </a:bodyPr>
          <a:lstStyle/>
          <a:p>
            <a:r>
              <a:rPr lang="en-US" sz="1600" dirty="0" smtClean="0">
                <a:solidFill>
                  <a:srgbClr val="008000"/>
                </a:solidFill>
                <a:highlight>
                  <a:srgbClr val="FFFFFF"/>
                </a:highlight>
                <a:latin typeface="Consolas" panose="020B0609020204030204" pitchFamily="49" charset="0"/>
              </a:rPr>
              <a:t>  // </a:t>
            </a:r>
            <a:r>
              <a:rPr lang="en-US" sz="1600" dirty="0">
                <a:solidFill>
                  <a:srgbClr val="008000"/>
                </a:solidFill>
                <a:highlight>
                  <a:srgbClr val="FFFFFF"/>
                </a:highlight>
                <a:latin typeface="Consolas" panose="020B0609020204030204" pitchFamily="49" charset="0"/>
              </a:rPr>
              <a:t>Generate the humidity data payload</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snprintf</a:t>
            </a:r>
            <a:r>
              <a:rPr lang="en-US" sz="1600" dirty="0" smtClean="0">
                <a:solidFill>
                  <a:srgbClr val="000000"/>
                </a:solidFill>
                <a:highlight>
                  <a:srgbClr val="FFFFFF"/>
                </a:highlight>
                <a:latin typeface="Consolas" panose="020B0609020204030204" pitchFamily="49" charset="0"/>
              </a:rPr>
              <a:t>(payload</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sizeof</a:t>
            </a:r>
            <a:r>
              <a:rPr lang="en-US" sz="1600" dirty="0">
                <a:solidFill>
                  <a:srgbClr val="000000"/>
                </a:solidFill>
                <a:highlight>
                  <a:srgbClr val="FFFFFF"/>
                </a:highlight>
                <a:latin typeface="Consolas" panose="020B0609020204030204" pitchFamily="49" charset="0"/>
              </a:rPr>
              <a:t>(payload</a:t>
            </a:r>
            <a:r>
              <a:rPr lang="en-US" sz="1600" dirty="0" smtClean="0">
                <a:solidFill>
                  <a:srgbClr val="000000"/>
                </a:solidFill>
                <a:highlight>
                  <a:srgbClr val="FFFFFF"/>
                </a:highlight>
                <a:latin typeface="Consolas" panose="020B0609020204030204" pitchFamily="49" charset="0"/>
              </a:rPr>
              <a:t>),</a:t>
            </a:r>
            <a:br>
              <a:rPr lang="en-US" sz="1600" dirty="0" smtClean="0">
                <a:solidFill>
                  <a:srgbClr val="000000"/>
                </a:solidFill>
                <a:highlight>
                  <a:srgbClr val="FFFFFF"/>
                </a:highlight>
                <a:latin typeface="Consolas" panose="020B0609020204030204" pitchFamily="49" charset="0"/>
              </a:rPr>
            </a:br>
            <a:r>
              <a:rPr lang="en-US" sz="1600" dirty="0" smtClean="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s</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smtClean="0">
                <a:solidFill>
                  <a:srgbClr val="A31515"/>
                </a:solidFill>
                <a:highlight>
                  <a:srgbClr val="FFFFFF"/>
                </a:highlight>
                <a:latin typeface="Consolas" panose="020B0609020204030204" pitchFamily="49" charset="0"/>
              </a:rPr>
              <a:t>Weather\",</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u</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m\":\"Humidity</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v\": %f</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o\":\"%s</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d\":\"%s</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l\":\"%s</a:t>
            </a:r>
            <a:r>
              <a:rPr lang="en-US" dirty="0" smtClean="0">
                <a:solidFill>
                  <a:srgbClr val="A31515"/>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h,Org,Disp,Locn</a:t>
            </a:r>
            <a:r>
              <a:rPr lang="en-US" dirty="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endParaRPr lang="en-US" sz="1600" dirty="0" smtClean="0">
              <a:solidFill>
                <a:srgbClr val="008000"/>
              </a:solidFill>
              <a:highlight>
                <a:srgbClr val="FFFFFF"/>
              </a:highlight>
              <a:latin typeface="Consolas" panose="020B0609020204030204" pitchFamily="49" charset="0"/>
            </a:endParaRPr>
          </a:p>
          <a:p>
            <a:r>
              <a:rPr lang="en-US" sz="1600" dirty="0" smtClean="0">
                <a:solidFill>
                  <a:srgbClr val="008000"/>
                </a:solidFill>
                <a:highlight>
                  <a:srgbClr val="FFFFFF"/>
                </a:highlight>
                <a:latin typeface="Consolas" panose="020B0609020204030204" pitchFamily="49" charset="0"/>
              </a:rPr>
              <a:t>  // </a:t>
            </a:r>
            <a:r>
              <a:rPr lang="en-US" sz="1600" dirty="0">
                <a:solidFill>
                  <a:srgbClr val="008000"/>
                </a:solidFill>
                <a:highlight>
                  <a:srgbClr val="FFFFFF"/>
                </a:highlight>
                <a:latin typeface="Consolas" panose="020B0609020204030204" pitchFamily="49" charset="0"/>
              </a:rPr>
              <a:t>Emit the payload to the serial port for monitoring purposes</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Serial.println</a:t>
            </a:r>
            <a:r>
              <a:rPr lang="en-US" sz="1600" dirty="0" smtClean="0">
                <a:solidFill>
                  <a:srgbClr val="000000"/>
                </a:solidFill>
                <a:highlight>
                  <a:srgbClr val="FFFFFF"/>
                </a:highlight>
                <a:latin typeface="Consolas" panose="020B0609020204030204" pitchFamily="49" charset="0"/>
              </a:rPr>
              <a:t>(payload</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smtClean="0">
                <a:solidFill>
                  <a:srgbClr val="008000"/>
                </a:solidFill>
                <a:highlight>
                  <a:srgbClr val="FFFFFF"/>
                </a:highlight>
                <a:latin typeface="Consolas" panose="020B0609020204030204" pitchFamily="49" charset="0"/>
              </a:rPr>
              <a:t>  // </a:t>
            </a:r>
            <a:r>
              <a:rPr lang="en-US" sz="1600" dirty="0">
                <a:solidFill>
                  <a:srgbClr val="008000"/>
                </a:solidFill>
                <a:highlight>
                  <a:srgbClr val="FFFFFF"/>
                </a:highlight>
                <a:latin typeface="Consolas" panose="020B0609020204030204" pitchFamily="49" charset="0"/>
              </a:rPr>
              <a:t>Send the humidity data payload</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Particle.publish</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PublishToEventHub</a:t>
            </a:r>
            <a:r>
              <a:rPr lang="en-US" sz="1600" dirty="0">
                <a:solidFill>
                  <a:srgbClr val="A31515"/>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payload);</a:t>
            </a:r>
          </a:p>
          <a:p>
            <a:r>
              <a:rPr lang="en-US" sz="1600" dirty="0" smtClean="0">
                <a:solidFill>
                  <a:srgbClr val="008000"/>
                </a:solidFill>
                <a:highlight>
                  <a:srgbClr val="FFFFFF"/>
                </a:highlight>
                <a:latin typeface="Consolas" panose="020B0609020204030204" pitchFamily="49" charset="0"/>
              </a:rPr>
              <a:t>  // </a:t>
            </a:r>
            <a:r>
              <a:rPr lang="en-US" sz="1600" dirty="0">
                <a:solidFill>
                  <a:srgbClr val="008000"/>
                </a:solidFill>
                <a:highlight>
                  <a:srgbClr val="FFFFFF"/>
                </a:highlight>
                <a:latin typeface="Consolas" panose="020B0609020204030204" pitchFamily="49" charset="0"/>
              </a:rPr>
              <a:t>wait for the specified "</a:t>
            </a:r>
            <a:r>
              <a:rPr lang="en-US" sz="1600" dirty="0" err="1">
                <a:solidFill>
                  <a:srgbClr val="008000"/>
                </a:solidFill>
                <a:highlight>
                  <a:srgbClr val="FFFFFF"/>
                </a:highlight>
                <a:latin typeface="Consolas" panose="020B0609020204030204" pitchFamily="49" charset="0"/>
              </a:rPr>
              <a:t>sendDelay</a:t>
            </a:r>
            <a:r>
              <a:rPr lang="en-US" sz="1600" dirty="0">
                <a:solidFill>
                  <a:srgbClr val="008000"/>
                </a:solidFill>
                <a:highlight>
                  <a:srgbClr val="FFFFFF"/>
                </a:highlight>
                <a:latin typeface="Consolas" panose="020B0609020204030204" pitchFamily="49" charset="0"/>
              </a:rPr>
              <a:t>" before looping...</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delay(</a:t>
            </a:r>
            <a:r>
              <a:rPr lang="en-US" sz="1600" dirty="0" err="1" smtClean="0">
                <a:solidFill>
                  <a:srgbClr val="000000"/>
                </a:solidFill>
                <a:highlight>
                  <a:srgbClr val="FFFFFF"/>
                </a:highlight>
                <a:latin typeface="Consolas" panose="020B0609020204030204" pitchFamily="49" charset="0"/>
              </a:rPr>
              <a:t>sendDelay</a:t>
            </a:r>
            <a:r>
              <a:rPr lang="en-US" sz="1600" dirty="0" smtClean="0">
                <a:solidFill>
                  <a:srgbClr val="000000"/>
                </a:solidFill>
                <a:highlight>
                  <a:srgbClr val="FFFFFF"/>
                </a:highlight>
                <a:latin typeface="Consolas" panose="020B0609020204030204" pitchFamily="49" charset="0"/>
              </a:rPr>
              <a:t>);</a:t>
            </a:r>
            <a:br>
              <a:rPr lang="en-US" sz="1600" dirty="0" smtClean="0">
                <a:solidFill>
                  <a:srgbClr val="000000"/>
                </a:solidFill>
                <a:highlight>
                  <a:srgbClr val="FFFFFF"/>
                </a:highlight>
                <a:latin typeface="Consolas" panose="020B0609020204030204" pitchFamily="49" charset="0"/>
              </a:rPr>
            </a:br>
            <a:r>
              <a:rPr lang="en-US" sz="1600" dirty="0" smtClean="0">
                <a:solidFill>
                  <a:srgbClr val="000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End of loop()</a:t>
            </a:r>
            <a:endParaRPr lang="en-US" sz="1600" dirty="0">
              <a:solidFill>
                <a:srgbClr val="000000"/>
              </a:solidFill>
              <a:highlight>
                <a:srgbClr val="FFFFFF"/>
              </a:highlight>
              <a:latin typeface="Consolas" panose="020B0609020204030204" pitchFamily="49" charset="0"/>
            </a:endParaRPr>
          </a:p>
          <a:p>
            <a:endParaRPr lang="en-US" sz="1600" dirty="0">
              <a:solidFill>
                <a:srgbClr val="000000"/>
              </a:solidFill>
              <a:highlight>
                <a:srgbClr val="FFFFFF"/>
              </a:highlight>
              <a:latin typeface="Consolas" panose="020B0609020204030204" pitchFamily="49" charset="0"/>
            </a:endParaRPr>
          </a:p>
          <a:p>
            <a:endParaRPr lang="en-US" sz="1600" dirty="0">
              <a:solidFill>
                <a:srgbClr val="000000"/>
              </a:solidFill>
              <a:highlight>
                <a:srgbClr val="FFFFFF"/>
              </a:highlight>
              <a:latin typeface="Consolas" panose="020B0609020204030204" pitchFamily="49" charset="0"/>
            </a:endParaRPr>
          </a:p>
        </p:txBody>
      </p:sp>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2" name="Rounded Rectangle 1"/>
          <p:cNvSpPr/>
          <p:nvPr/>
        </p:nvSpPr>
        <p:spPr>
          <a:xfrm>
            <a:off x="731520" y="1675448"/>
            <a:ext cx="10607040" cy="2898350"/>
          </a:xfrm>
          <a:prstGeom prst="roundRect">
            <a:avLst>
              <a:gd name="adj" fmla="val 3742"/>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5274277"/>
            <a:ext cx="10607040" cy="1173242"/>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31520" y="4542471"/>
            <a:ext cx="10607040" cy="731805"/>
          </a:xfrm>
          <a:prstGeom prst="roundRect">
            <a:avLst>
              <a:gd name="adj" fmla="val 24575"/>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JSON Payload Map"/>
          <p:cNvGrpSpPr/>
          <p:nvPr/>
        </p:nvGrpSpPr>
        <p:grpSpPr>
          <a:xfrm>
            <a:off x="4247804" y="1847505"/>
            <a:ext cx="6170814" cy="2610326"/>
            <a:chOff x="4765964" y="2253905"/>
            <a:chExt cx="6170814" cy="2610326"/>
          </a:xfrm>
        </p:grpSpPr>
        <p:sp>
          <p:nvSpPr>
            <p:cNvPr id="12" name="TextBox 11"/>
            <p:cNvSpPr txBox="1"/>
            <p:nvPr/>
          </p:nvSpPr>
          <p:spPr>
            <a:xfrm>
              <a:off x="7175272" y="2253905"/>
              <a:ext cx="3761506" cy="2610326"/>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“s”: </a:t>
              </a:r>
              <a:r>
                <a:rPr lang="en-US" dirty="0" smtClean="0">
                  <a:latin typeface="Consolas" panose="020B0609020204030204" pitchFamily="49" charset="0"/>
                </a:rPr>
                <a:t>“Weather</a:t>
              </a:r>
              <a:r>
                <a:rPr lang="en-US" dirty="0" smtClean="0">
                  <a:latin typeface="Consolas" panose="020B0609020204030204" pitchFamily="49" charset="0"/>
                </a:rPr>
                <a:t>”,</a:t>
              </a:r>
              <a:endParaRPr lang="en-US" dirty="0">
                <a:latin typeface="Consolas" panose="020B0609020204030204" pitchFamily="49" charset="0"/>
              </a:endParaRPr>
            </a:p>
            <a:p>
              <a:r>
                <a:rPr lang="en-US" dirty="0">
                  <a:latin typeface="Consolas" panose="020B0609020204030204" pitchFamily="49" charset="0"/>
                </a:rPr>
                <a:t>  “u”: “F”,</a:t>
              </a:r>
            </a:p>
            <a:p>
              <a:r>
                <a:rPr lang="en-US" dirty="0">
                  <a:latin typeface="Consolas" panose="020B0609020204030204" pitchFamily="49" charset="0"/>
                </a:rPr>
                <a:t>  “m”: “Temperature”,  </a:t>
              </a:r>
            </a:p>
            <a:p>
              <a:r>
                <a:rPr lang="en-US" dirty="0">
                  <a:latin typeface="Consolas" panose="020B0609020204030204" pitchFamily="49" charset="0"/>
                </a:rPr>
                <a:t>  “v”:  79.234,  </a:t>
              </a:r>
            </a:p>
            <a:p>
              <a:r>
                <a:rPr lang="en-US" dirty="0">
                  <a:latin typeface="Consolas" panose="020B0609020204030204" pitchFamily="49" charset="0"/>
                </a:rPr>
                <a:t>  “o”: </a:t>
              </a:r>
              <a:r>
                <a:rPr lang="en-US" dirty="0" smtClean="0">
                  <a:latin typeface="Consolas" panose="020B0609020204030204" pitchFamily="49" charset="0"/>
                </a:rPr>
                <a:t>“ORGANIZATION_NAME”,</a:t>
              </a:r>
              <a:endParaRPr lang="en-US" dirty="0">
                <a:latin typeface="Consolas" panose="020B0609020204030204" pitchFamily="49" charset="0"/>
              </a:endParaRPr>
            </a:p>
            <a:p>
              <a:r>
                <a:rPr lang="en-US" dirty="0">
                  <a:latin typeface="Consolas" panose="020B0609020204030204" pitchFamily="49" charset="0"/>
                </a:rPr>
                <a:t>  “d”: </a:t>
              </a:r>
              <a:r>
                <a:rPr lang="en-US" dirty="0" smtClean="0">
                  <a:latin typeface="Consolas" panose="020B0609020204030204" pitchFamily="49" charset="0"/>
                </a:rPr>
                <a:t>“DISPLAY_NAME”</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“l”: </a:t>
              </a:r>
              <a:r>
                <a:rPr lang="en-US" dirty="0" smtClean="0">
                  <a:latin typeface="Consolas" panose="020B0609020204030204" pitchFamily="49" charset="0"/>
                </a:rPr>
                <a:t>“LOCATION”,</a:t>
              </a:r>
              <a:endParaRPr lang="en-US" dirty="0">
                <a:latin typeface="Consolas" panose="020B0609020204030204" pitchFamily="49" charset="0"/>
              </a:endParaRPr>
            </a:p>
            <a:p>
              <a:r>
                <a:rPr lang="en-US" dirty="0" smtClean="0">
                  <a:latin typeface="Consolas" panose="020B0609020204030204" pitchFamily="49" charset="0"/>
                </a:rPr>
                <a:t>}</a:t>
              </a:r>
              <a:endParaRPr lang="en-US" dirty="0">
                <a:latin typeface="Consolas" panose="020B0609020204030204" pitchFamily="49" charset="0"/>
              </a:endParaRPr>
            </a:p>
          </p:txBody>
        </p:sp>
        <p:grpSp>
          <p:nvGrpSpPr>
            <p:cNvPr id="13" name="Group 12"/>
            <p:cNvGrpSpPr/>
            <p:nvPr/>
          </p:nvGrpSpPr>
          <p:grpSpPr>
            <a:xfrm flipH="1">
              <a:off x="4765964" y="2708565"/>
              <a:ext cx="2624974" cy="1680052"/>
              <a:chOff x="3474720" y="1701801"/>
              <a:chExt cx="3962400" cy="1680052"/>
            </a:xfrm>
          </p:grpSpPr>
          <p:sp>
            <p:nvSpPr>
              <p:cNvPr id="14" name="Freeform 13"/>
              <p:cNvSpPr/>
              <p:nvPr/>
            </p:nvSpPr>
            <p:spPr>
              <a:xfrm flipV="1">
                <a:off x="3474720" y="1701801"/>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flipV="1">
                <a:off x="3474720" y="1971992"/>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flipV="1">
                <a:off x="3474720" y="224567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flipV="1">
                <a:off x="3474720" y="2515865"/>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flipV="1">
                <a:off x="3474720" y="2790193"/>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flipV="1">
                <a:off x="3474720" y="306038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flipV="1">
                <a:off x="3474720" y="333613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 name="fPlaceHolderArrow"/>
          <p:cNvSpPr/>
          <p:nvPr/>
        </p:nvSpPr>
        <p:spPr>
          <a:xfrm>
            <a:off x="1564640" y="3158740"/>
            <a:ext cx="917116" cy="950700"/>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35132 w 873614"/>
              <a:gd name="connsiteY0" fmla="*/ 940571 h 940571"/>
              <a:gd name="connsiteX1" fmla="*/ 873614 w 873614"/>
              <a:gd name="connsiteY1" fmla="*/ 2182 h 940571"/>
              <a:gd name="connsiteX0" fmla="*/ 30703 w 932685"/>
              <a:gd name="connsiteY0" fmla="*/ 950700 h 950700"/>
              <a:gd name="connsiteX1" fmla="*/ 932685 w 932685"/>
              <a:gd name="connsiteY1" fmla="*/ 2151 h 950700"/>
            </a:gdLst>
            <a:ahLst/>
            <a:cxnLst>
              <a:cxn ang="0">
                <a:pos x="connsiteX0" y="connsiteY0"/>
              </a:cxn>
              <a:cxn ang="0">
                <a:pos x="connsiteX1" y="connsiteY1"/>
              </a:cxn>
            </a:cxnLst>
            <a:rect l="l" t="t" r="r" b="b"/>
            <a:pathLst>
              <a:path w="932685" h="950700">
                <a:moveTo>
                  <a:pt x="30703" y="950700"/>
                </a:moveTo>
                <a:cubicBezTo>
                  <a:pt x="-104764" y="634611"/>
                  <a:pt x="210196" y="-43005"/>
                  <a:pt x="932685" y="2151"/>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rgPlaceHolderArrow"/>
          <p:cNvSpPr/>
          <p:nvPr/>
        </p:nvSpPr>
        <p:spPr>
          <a:xfrm>
            <a:off x="2006163" y="3482340"/>
            <a:ext cx="592257" cy="635000"/>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15776 w 544754"/>
              <a:gd name="connsiteY0" fmla="*/ 546808 h 546808"/>
              <a:gd name="connsiteX1" fmla="*/ 544754 w 544754"/>
              <a:gd name="connsiteY1" fmla="*/ 4942 h 546808"/>
              <a:gd name="connsiteX0" fmla="*/ 106162 w 535140"/>
              <a:gd name="connsiteY0" fmla="*/ 545526 h 545526"/>
              <a:gd name="connsiteX1" fmla="*/ 535140 w 535140"/>
              <a:gd name="connsiteY1" fmla="*/ 3660 h 545526"/>
              <a:gd name="connsiteX0" fmla="*/ 144458 w 483124"/>
              <a:gd name="connsiteY0" fmla="*/ 567916 h 567916"/>
              <a:gd name="connsiteX1" fmla="*/ 483124 w 483124"/>
              <a:gd name="connsiteY1" fmla="*/ 3473 h 567916"/>
              <a:gd name="connsiteX0" fmla="*/ 92174 w 430840"/>
              <a:gd name="connsiteY0" fmla="*/ 564443 h 564443"/>
              <a:gd name="connsiteX1" fmla="*/ 430840 w 430840"/>
              <a:gd name="connsiteY1" fmla="*/ 0 h 564443"/>
              <a:gd name="connsiteX0" fmla="*/ 101825 w 415091"/>
              <a:gd name="connsiteY0" fmla="*/ 638103 h 638103"/>
              <a:gd name="connsiteX1" fmla="*/ 415091 w 415091"/>
              <a:gd name="connsiteY1" fmla="*/ 0 h 638103"/>
              <a:gd name="connsiteX0" fmla="*/ 70887 w 475593"/>
              <a:gd name="connsiteY0" fmla="*/ 635563 h 635563"/>
              <a:gd name="connsiteX1" fmla="*/ 475593 w 475593"/>
              <a:gd name="connsiteY1" fmla="*/ 0 h 635563"/>
            </a:gdLst>
            <a:ahLst/>
            <a:cxnLst>
              <a:cxn ang="0">
                <a:pos x="connsiteX0" y="connsiteY0"/>
              </a:cxn>
              <a:cxn ang="0">
                <a:pos x="connsiteX1" y="connsiteY1"/>
              </a:cxn>
            </a:cxnLst>
            <a:rect l="l" t="t" r="r" b="b"/>
            <a:pathLst>
              <a:path w="475593" h="635563">
                <a:moveTo>
                  <a:pt x="70887" y="635563"/>
                </a:moveTo>
                <a:cubicBezTo>
                  <a:pt x="-42002" y="432363"/>
                  <a:pt x="-88851" y="45155"/>
                  <a:pt x="475593" y="0"/>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spPlaceHolderArrow"/>
          <p:cNvSpPr/>
          <p:nvPr/>
        </p:nvSpPr>
        <p:spPr>
          <a:xfrm>
            <a:off x="2799160" y="3697299"/>
            <a:ext cx="521164" cy="445439"/>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0 w 790222"/>
              <a:gd name="connsiteY0" fmla="*/ 826088 h 826088"/>
              <a:gd name="connsiteX1" fmla="*/ 790222 w 790222"/>
              <a:gd name="connsiteY1" fmla="*/ 1999 h 826088"/>
              <a:gd name="connsiteX0" fmla="*/ 0 w 910128"/>
              <a:gd name="connsiteY0" fmla="*/ 848676 h 848676"/>
              <a:gd name="connsiteX1" fmla="*/ 790222 w 910128"/>
              <a:gd name="connsiteY1" fmla="*/ 24587 h 848676"/>
              <a:gd name="connsiteX0" fmla="*/ 11289 w 287312"/>
              <a:gd name="connsiteY0" fmla="*/ 335295 h 335295"/>
              <a:gd name="connsiteX1" fmla="*/ 0 w 287312"/>
              <a:gd name="connsiteY1" fmla="*/ 53073 h 335295"/>
              <a:gd name="connsiteX0" fmla="*/ 33867 w 297348"/>
              <a:gd name="connsiteY0" fmla="*/ 396402 h 396402"/>
              <a:gd name="connsiteX1" fmla="*/ 0 w 297348"/>
              <a:gd name="connsiteY1" fmla="*/ 46447 h 396402"/>
              <a:gd name="connsiteX0" fmla="*/ 36407 w 298508"/>
              <a:gd name="connsiteY0" fmla="*/ 415037 h 415037"/>
              <a:gd name="connsiteX1" fmla="*/ 0 w 298508"/>
              <a:gd name="connsiteY1" fmla="*/ 44762 h 415037"/>
              <a:gd name="connsiteX0" fmla="*/ 59267 w 309228"/>
              <a:gd name="connsiteY0" fmla="*/ 457368 h 457368"/>
              <a:gd name="connsiteX1" fmla="*/ 0 w 309228"/>
              <a:gd name="connsiteY1" fmla="*/ 41373 h 457368"/>
              <a:gd name="connsiteX0" fmla="*/ 59267 w 291893"/>
              <a:gd name="connsiteY0" fmla="*/ 459096 h 459096"/>
              <a:gd name="connsiteX1" fmla="*/ 0 w 291893"/>
              <a:gd name="connsiteY1" fmla="*/ 43101 h 459096"/>
              <a:gd name="connsiteX0" fmla="*/ 59267 w 390458"/>
              <a:gd name="connsiteY0" fmla="*/ 468044 h 468044"/>
              <a:gd name="connsiteX1" fmla="*/ 0 w 390458"/>
              <a:gd name="connsiteY1" fmla="*/ 52049 h 468044"/>
              <a:gd name="connsiteX0" fmla="*/ 0 w 383993"/>
              <a:gd name="connsiteY0" fmla="*/ 477879 h 477879"/>
              <a:gd name="connsiteX1" fmla="*/ 58636 w 383993"/>
              <a:gd name="connsiteY1" fmla="*/ 50984 h 477879"/>
            </a:gdLst>
            <a:ahLst/>
            <a:cxnLst>
              <a:cxn ang="0">
                <a:pos x="connsiteX0" y="connsiteY0"/>
              </a:cxn>
              <a:cxn ang="0">
                <a:pos x="connsiteX1" y="connsiteY1"/>
              </a:cxn>
            </a:cxnLst>
            <a:rect l="l" t="t" r="r" b="b"/>
            <a:pathLst>
              <a:path w="383993" h="477879">
                <a:moveTo>
                  <a:pt x="0" y="477879"/>
                </a:moveTo>
                <a:cubicBezTo>
                  <a:pt x="539891" y="228112"/>
                  <a:pt x="464471" y="-134718"/>
                  <a:pt x="58636" y="50984"/>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ocnPlaceHolderArrow"/>
          <p:cNvSpPr/>
          <p:nvPr/>
        </p:nvSpPr>
        <p:spPr>
          <a:xfrm>
            <a:off x="2814320" y="3722694"/>
            <a:ext cx="599440" cy="409885"/>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0 w 790222"/>
              <a:gd name="connsiteY0" fmla="*/ 826692 h 826692"/>
              <a:gd name="connsiteX1" fmla="*/ 790222 w 790222"/>
              <a:gd name="connsiteY1" fmla="*/ 2603 h 826692"/>
              <a:gd name="connsiteX0" fmla="*/ 0 w 872806"/>
              <a:gd name="connsiteY0" fmla="*/ 837630 h 837630"/>
              <a:gd name="connsiteX1" fmla="*/ 790222 w 872806"/>
              <a:gd name="connsiteY1" fmla="*/ 13541 h 837630"/>
              <a:gd name="connsiteX0" fmla="*/ 699911 w 770481"/>
              <a:gd name="connsiteY0" fmla="*/ 211668 h 211668"/>
              <a:gd name="connsiteX1" fmla="*/ 0 w 770481"/>
              <a:gd name="connsiteY1" fmla="*/ 110067 h 211668"/>
              <a:gd name="connsiteX0" fmla="*/ 715151 w 784515"/>
              <a:gd name="connsiteY0" fmla="*/ 255037 h 255037"/>
              <a:gd name="connsiteX1" fmla="*/ 0 w 784515"/>
              <a:gd name="connsiteY1" fmla="*/ 77236 h 255037"/>
              <a:gd name="connsiteX0" fmla="*/ 717691 w 786858"/>
              <a:gd name="connsiteY0" fmla="*/ 275363 h 275363"/>
              <a:gd name="connsiteX1" fmla="*/ 0 w 786858"/>
              <a:gd name="connsiteY1" fmla="*/ 67082 h 275363"/>
              <a:gd name="connsiteX0" fmla="*/ 859931 w 919557"/>
              <a:gd name="connsiteY0" fmla="*/ 255037 h 255037"/>
              <a:gd name="connsiteX1" fmla="*/ 0 w 919557"/>
              <a:gd name="connsiteY1" fmla="*/ 77236 h 255037"/>
              <a:gd name="connsiteX0" fmla="*/ 859931 w 918731"/>
              <a:gd name="connsiteY0" fmla="*/ 356154 h 356154"/>
              <a:gd name="connsiteX1" fmla="*/ 0 w 918731"/>
              <a:gd name="connsiteY1" fmla="*/ 178353 h 356154"/>
              <a:gd name="connsiteX0" fmla="*/ 859931 w 876723"/>
              <a:gd name="connsiteY0" fmla="*/ 368964 h 368964"/>
              <a:gd name="connsiteX1" fmla="*/ 0 w 876723"/>
              <a:gd name="connsiteY1" fmla="*/ 191163 h 368964"/>
            </a:gdLst>
            <a:ahLst/>
            <a:cxnLst>
              <a:cxn ang="0">
                <a:pos x="connsiteX0" y="connsiteY0"/>
              </a:cxn>
              <a:cxn ang="0">
                <a:pos x="connsiteX1" y="connsiteY1"/>
              </a:cxn>
            </a:cxnLst>
            <a:rect l="l" t="t" r="r" b="b"/>
            <a:pathLst>
              <a:path w="876723" h="368964">
                <a:moveTo>
                  <a:pt x="859931" y="368964"/>
                </a:moveTo>
                <a:cubicBezTo>
                  <a:pt x="989753" y="4615"/>
                  <a:pt x="334715" y="-152866"/>
                  <a:pt x="0" y="191163"/>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ayloadArrow"/>
          <p:cNvSpPr/>
          <p:nvPr/>
        </p:nvSpPr>
        <p:spPr>
          <a:xfrm>
            <a:off x="5636971" y="4187407"/>
            <a:ext cx="1017150" cy="1498594"/>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202256 w 1202256"/>
              <a:gd name="connsiteY0" fmla="*/ 61984 h 784473"/>
              <a:gd name="connsiteX1" fmla="*/ 186256 w 1202256"/>
              <a:gd name="connsiteY1" fmla="*/ 784473 h 784473"/>
              <a:gd name="connsiteX0" fmla="*/ 1016918 w 1016918"/>
              <a:gd name="connsiteY0" fmla="*/ 127631 h 850120"/>
              <a:gd name="connsiteX1" fmla="*/ 918 w 1016918"/>
              <a:gd name="connsiteY1" fmla="*/ 850120 h 850120"/>
              <a:gd name="connsiteX0" fmla="*/ 1017150 w 1017150"/>
              <a:gd name="connsiteY0" fmla="*/ 74440 h 796929"/>
              <a:gd name="connsiteX1" fmla="*/ 1150 w 1017150"/>
              <a:gd name="connsiteY1" fmla="*/ 796929 h 796929"/>
            </a:gdLst>
            <a:ahLst/>
            <a:cxnLst>
              <a:cxn ang="0">
                <a:pos x="connsiteX0" y="connsiteY0"/>
              </a:cxn>
              <a:cxn ang="0">
                <a:pos x="connsiteX1" y="connsiteY1"/>
              </a:cxn>
            </a:cxnLst>
            <a:rect l="l" t="t" r="r" b="b"/>
            <a:pathLst>
              <a:path w="1017150" h="796929">
                <a:moveTo>
                  <a:pt x="1017150" y="74440"/>
                </a:moveTo>
                <a:cubicBezTo>
                  <a:pt x="689772" y="-117471"/>
                  <a:pt x="-32717" y="40573"/>
                  <a:pt x="1150" y="796929"/>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731520" y="6303298"/>
            <a:ext cx="10607040" cy="425405"/>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umidity Rect"/>
          <p:cNvSpPr/>
          <p:nvPr/>
        </p:nvSpPr>
        <p:spPr>
          <a:xfrm>
            <a:off x="2082800" y="2708564"/>
            <a:ext cx="2165004" cy="422549"/>
          </a:xfrm>
          <a:prstGeom prst="roundRect">
            <a:avLst>
              <a:gd name="adj" fmla="val 3742"/>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3864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4"/>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ntr" presetSubtype="0" fill="hold" grpId="1"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8"/>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P spid="8" grpId="1" animBg="1"/>
      <p:bldP spid="9" grpId="0" animBg="1"/>
      <p:bldP spid="9"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8" grpId="0" animBg="1"/>
      <p:bldP spid="29" grpId="0" animBg="1"/>
      <p:bldP spid="29"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Monitoring </a:t>
            </a:r>
            <a:r>
              <a:rPr lang="en-US" dirty="0" smtClean="0"/>
              <a:t>photon via serial</a:t>
            </a:r>
            <a:endParaRPr lang="en-US" dirty="0"/>
          </a:p>
        </p:txBody>
      </p:sp>
      <p:sp>
        <p:nvSpPr>
          <p:cNvPr id="3" name="Content Placeholder 2"/>
          <p:cNvSpPr>
            <a:spLocks noGrp="1"/>
          </p:cNvSpPr>
          <p:nvPr>
            <p:ph idx="1"/>
          </p:nvPr>
        </p:nvSpPr>
        <p:spPr>
          <a:xfrm>
            <a:off x="822959" y="1661503"/>
            <a:ext cx="10515600" cy="4351338"/>
          </a:xfrm>
        </p:spPr>
        <p:txBody>
          <a:bodyPr>
            <a:normAutofit/>
          </a:bodyPr>
          <a:lstStyle/>
          <a:p>
            <a:pPr marL="0" indent="0" algn="ctr">
              <a:buNone/>
            </a:pPr>
            <a:r>
              <a:rPr lang="en-US" dirty="0" smtClean="0">
                <a:latin typeface="Consolas" panose="020B0609020204030204" pitchFamily="49" charset="0"/>
              </a:rPr>
              <a:t>particle serial monitor</a:t>
            </a:r>
            <a:r>
              <a:rPr lang="en-US" dirty="0" smtClean="0"/>
              <a:t/>
            </a:r>
            <a:br>
              <a:rPr lang="en-US" dirty="0" smtClean="0"/>
            </a:br>
            <a:endParaRPr lang="en-US" dirty="0" smtClean="0"/>
          </a:p>
        </p:txBody>
      </p:sp>
      <p:pic>
        <p:nvPicPr>
          <p:cNvPr id="1028" name="Picture 4" descr="C:\Users\iotde\AppData\Local\Temp\SNAGHTML5390d7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247" y="2358766"/>
            <a:ext cx="10741025" cy="3376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0520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C:\Users\iotde\AppData\Local\Temp\SNAGHTML536d45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252" y="1217615"/>
            <a:ext cx="4768267" cy="15993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chor="t"/>
          <a:lstStyle/>
          <a:p>
            <a:r>
              <a:rPr lang="en-US" dirty="0" smtClean="0"/>
              <a:t>Monitoring </a:t>
            </a:r>
            <a:r>
              <a:rPr lang="en-US" dirty="0" err="1" smtClean="0"/>
              <a:t>webhook</a:t>
            </a:r>
            <a:r>
              <a:rPr lang="en-US" dirty="0" smtClean="0"/>
              <a:t> &amp; event hub</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Particle-cli: </a:t>
            </a:r>
            <a:br>
              <a:rPr lang="en-US" dirty="0" smtClean="0"/>
            </a:br>
            <a:r>
              <a:rPr lang="en-US" dirty="0" smtClean="0">
                <a:latin typeface="Consolas" panose="020B0609020204030204" pitchFamily="49" charset="0"/>
              </a:rPr>
              <a:t>particle subscribe mine</a:t>
            </a: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Particle Dashboard:</a:t>
            </a:r>
            <a:br>
              <a:rPr lang="en-US" dirty="0" smtClean="0"/>
            </a:br>
            <a:r>
              <a:rPr lang="en-US" dirty="0" smtClean="0">
                <a:hlinkClick r:id="rId3"/>
              </a:rPr>
              <a:t>http://dashboard.particle.io/user/logs</a:t>
            </a: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Azure Portal: </a:t>
            </a:r>
            <a:br>
              <a:rPr lang="en-US" dirty="0" smtClean="0"/>
            </a:br>
            <a:r>
              <a:rPr lang="en-US" dirty="0" smtClean="0">
                <a:hlinkClick r:id="rId4"/>
              </a:rPr>
              <a:t>https://manage.windowsazure.com</a:t>
            </a:r>
            <a:r>
              <a:rPr lang="en-US" dirty="0" smtClean="0"/>
              <a:t> </a:t>
            </a:r>
            <a:endParaRPr lang="en-US" dirty="0"/>
          </a:p>
        </p:txBody>
      </p:sp>
      <p:pic>
        <p:nvPicPr>
          <p:cNvPr id="1032" name="Picture 8" descr="C:\Users\iotde\AppData\Local\Temp\SNAGHTMLa75627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0632" y="2958465"/>
            <a:ext cx="4818888" cy="16062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iotde\AppData\Local\Temp\SNAGHTMLa781fc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8921" y="4720844"/>
            <a:ext cx="4818888" cy="1606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21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same region</a:t>
            </a:r>
            <a:endParaRPr lang="en-US" dirty="0"/>
          </a:p>
        </p:txBody>
      </p:sp>
      <p:sp>
        <p:nvSpPr>
          <p:cNvPr id="3" name="Content Placeholder 2"/>
          <p:cNvSpPr>
            <a:spLocks noGrp="1"/>
          </p:cNvSpPr>
          <p:nvPr>
            <p:ph idx="1"/>
          </p:nvPr>
        </p:nvSpPr>
        <p:spPr>
          <a:xfrm>
            <a:off x="838200" y="1825625"/>
            <a:ext cx="5398698" cy="4351338"/>
          </a:xfrm>
        </p:spPr>
        <p:txBody>
          <a:bodyPr/>
          <a:lstStyle/>
          <a:p>
            <a:pPr marL="0" indent="0">
              <a:buNone/>
            </a:pPr>
            <a:r>
              <a:rPr lang="en-US" dirty="0" smtClean="0"/>
              <a:t>As you provision your resources in Azure you should use the same region for all of them. </a:t>
            </a:r>
          </a:p>
          <a:p>
            <a:pPr marL="0" indent="0">
              <a:buNone/>
            </a:pPr>
            <a:endParaRPr lang="en-US" dirty="0"/>
          </a:p>
          <a:p>
            <a:pPr marL="0" indent="0">
              <a:buNone/>
            </a:pPr>
            <a:r>
              <a:rPr lang="en-US" dirty="0" smtClean="0"/>
              <a:t>This will decrease latency between them as well as reduce costs by eliminating data leaving one region as it travels to another.</a:t>
            </a:r>
            <a:endParaRPr lang="en-US" dirty="0"/>
          </a:p>
        </p:txBody>
      </p:sp>
      <p:pic>
        <p:nvPicPr>
          <p:cNvPr id="8194" name="Picture 2" descr="C:\Users\iotde\AppData\Local\Temp\SNAGHTML56f061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8730" y="1825625"/>
            <a:ext cx="4398757" cy="4166349"/>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7513608" y="4433977"/>
            <a:ext cx="2527539" cy="70736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53455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the code</a:t>
            </a:r>
            <a:endParaRPr lang="en-US" dirty="0"/>
          </a:p>
        </p:txBody>
      </p:sp>
    </p:spTree>
    <p:extLst>
      <p:ext uri="{BB962C8B-B14F-4D97-AF65-F5344CB8AC3E}">
        <p14:creationId xmlns:p14="http://schemas.microsoft.com/office/powerpoint/2010/main" val="40945434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2" name="Group 1"/>
          <p:cNvGrpSpPr/>
          <p:nvPr/>
        </p:nvGrpSpPr>
        <p:grpSpPr>
          <a:xfrm>
            <a:off x="1748688" y="4161546"/>
            <a:ext cx="1821140" cy="1101473"/>
            <a:chOff x="1748688" y="4161546"/>
            <a:chExt cx="1821140" cy="1101473"/>
          </a:xfrm>
        </p:grpSpPr>
        <p:sp>
          <p:nvSpPr>
            <p:cNvPr id="34" name="TextBox 33"/>
            <p:cNvSpPr txBox="1"/>
            <p:nvPr/>
          </p:nvSpPr>
          <p:spPr>
            <a:xfrm>
              <a:off x="1748688" y="4678244"/>
              <a:ext cx="1821140" cy="584775"/>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sp>
          <p:nvSpPr>
            <p:cNvPr id="35" name="Rectangle 10"/>
            <p:cNvSpPr/>
            <p:nvPr/>
          </p:nvSpPr>
          <p:spPr>
            <a:xfrm>
              <a:off x="2451567" y="4307390"/>
              <a:ext cx="368778" cy="365426"/>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629957" y="4161546"/>
              <a:ext cx="236993" cy="393995"/>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57759" y="4174956"/>
              <a:ext cx="182370" cy="317458"/>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95194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a:t>
              </a:r>
              <a:r>
                <a:rPr lang="en-US" sz="1600" b="1" dirty="0" smtClean="0">
                  <a:solidFill>
                    <a:srgbClr val="006FD4"/>
                  </a:solidFill>
                  <a:latin typeface="Segoe UI" panose="020B0502040204020203" pitchFamily="34" charset="0"/>
                  <a:cs typeface="Segoe UI" panose="020B0502040204020203" pitchFamily="34" charset="0"/>
                </a:rPr>
                <a:t>&gt;job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8572108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4 0f 6:</a:t>
            </a:r>
            <a:r>
              <a:rPr lang="en-US" dirty="0">
                <a:solidFill>
                  <a:srgbClr val="00AEEF"/>
                </a:solidFill>
              </a:rPr>
              <a:t/>
            </a:r>
            <a:br>
              <a:rPr lang="en-US" dirty="0">
                <a:solidFill>
                  <a:srgbClr val="00AEEF"/>
                </a:solidFill>
              </a:rPr>
            </a:br>
            <a:r>
              <a:rPr lang="en-US" dirty="0">
                <a:solidFill>
                  <a:srgbClr val="00AEEF"/>
                </a:solidFill>
              </a:rPr>
              <a:t>Reporting with Power BI</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365016029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01485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40298918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a:t>
              </a:r>
              <a:r>
                <a:rPr lang="en-US" sz="1600" b="1" dirty="0" smtClean="0">
                  <a:solidFill>
                    <a:srgbClr val="006FD4"/>
                  </a:solidFill>
                  <a:latin typeface="Segoe UI" panose="020B0502040204020203" pitchFamily="34" charset="0"/>
                  <a:cs typeface="Segoe UI" panose="020B0502040204020203" pitchFamily="34" charset="0"/>
                </a:rPr>
                <a:t>&gt;job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44106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POWER BI?</a:t>
            </a:r>
            <a:endParaRPr lang="en-US" dirty="0"/>
          </a:p>
        </p:txBody>
      </p:sp>
      <p:sp>
        <p:nvSpPr>
          <p:cNvPr id="3" name="Content Placeholder 2"/>
          <p:cNvSpPr>
            <a:spLocks noGrp="1"/>
          </p:cNvSpPr>
          <p:nvPr>
            <p:ph idx="1"/>
          </p:nvPr>
        </p:nvSpPr>
        <p:spPr>
          <a:xfrm>
            <a:off x="838200" y="1825625"/>
            <a:ext cx="3538491" cy="4351338"/>
          </a:xfrm>
        </p:spPr>
        <p:txBody>
          <a:bodyPr/>
          <a:lstStyle/>
          <a:p>
            <a:pPr marL="0" indent="0">
              <a:buNone/>
            </a:pPr>
            <a:r>
              <a:rPr lang="en-US" dirty="0" smtClean="0"/>
              <a:t>Online Service for creating and sharing data sets, visualizations, reports and dashboards both within your organization as well as with others.</a:t>
            </a:r>
            <a:endParaRPr lang="en-US" dirty="0"/>
          </a:p>
        </p:txBody>
      </p:sp>
      <p:pic>
        <p:nvPicPr>
          <p:cNvPr id="4" name="Picture 3"/>
          <p:cNvPicPr>
            <a:picLocks noChangeAspect="1"/>
          </p:cNvPicPr>
          <p:nvPr/>
        </p:nvPicPr>
        <p:blipFill>
          <a:blip r:embed="rId2"/>
          <a:stretch>
            <a:fillRect/>
          </a:stretch>
        </p:blipFill>
        <p:spPr>
          <a:xfrm>
            <a:off x="4758503" y="1675448"/>
            <a:ext cx="6580057" cy="4203925"/>
          </a:xfrm>
          <a:prstGeom prst="rect">
            <a:avLst/>
          </a:prstGeom>
        </p:spPr>
      </p:pic>
    </p:spTree>
    <p:extLst>
      <p:ext uri="{BB962C8B-B14F-4D97-AF65-F5344CB8AC3E}">
        <p14:creationId xmlns:p14="http://schemas.microsoft.com/office/powerpoint/2010/main" val="38648845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Signing up for power bi</a:t>
            </a:r>
            <a:endParaRPr lang="en-US" dirty="0"/>
          </a:p>
        </p:txBody>
      </p:sp>
      <p:sp>
        <p:nvSpPr>
          <p:cNvPr id="3" name="Content Placeholder 2"/>
          <p:cNvSpPr>
            <a:spLocks noGrp="1"/>
          </p:cNvSpPr>
          <p:nvPr>
            <p:ph idx="1"/>
          </p:nvPr>
        </p:nvSpPr>
        <p:spPr>
          <a:xfrm>
            <a:off x="838200" y="1825625"/>
            <a:ext cx="3538491" cy="4351338"/>
          </a:xfrm>
        </p:spPr>
        <p:txBody>
          <a:bodyPr>
            <a:noAutofit/>
          </a:bodyPr>
          <a:lstStyle/>
          <a:p>
            <a:pPr marL="0" indent="0">
              <a:buNone/>
            </a:pPr>
            <a:r>
              <a:rPr lang="en-US" sz="2400" dirty="0" smtClean="0"/>
              <a:t>You need an “organizational email” to sign up for Power BI. </a:t>
            </a:r>
          </a:p>
          <a:p>
            <a:pPr marL="0" indent="0">
              <a:buNone/>
            </a:pPr>
            <a:endParaRPr lang="en-US" sz="2400" dirty="0"/>
          </a:p>
          <a:p>
            <a:pPr marL="0" indent="0">
              <a:buNone/>
            </a:pPr>
            <a:r>
              <a:rPr lang="en-US" sz="2400" dirty="0" smtClean="0"/>
              <a:t>You can’t use outlook.com, gmail.com, etc. personal accounts</a:t>
            </a:r>
          </a:p>
          <a:p>
            <a:pPr marL="0" indent="0">
              <a:buNone/>
            </a:pPr>
            <a:endParaRPr lang="en-US" sz="2400" dirty="0"/>
          </a:p>
          <a:p>
            <a:pPr marL="0" indent="0">
              <a:buNone/>
            </a:pPr>
            <a:r>
              <a:rPr lang="en-US" sz="2400" dirty="0" smtClean="0"/>
              <a:t>Check out my blog post or Channel 9 video for more information</a:t>
            </a:r>
            <a:endParaRPr lang="en-US" sz="2400" dirty="0"/>
          </a:p>
        </p:txBody>
      </p:sp>
      <p:pic>
        <p:nvPicPr>
          <p:cNvPr id="5" name="Picture 2" descr="C:\Users\iotde\AppData\Local\Temp\SNAGHTML1424395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8502" y="1675448"/>
            <a:ext cx="6580057" cy="36498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653883" y="5551055"/>
            <a:ext cx="6789294" cy="461665"/>
          </a:xfrm>
          <a:prstGeom prst="rect">
            <a:avLst/>
          </a:prstGeom>
          <a:noFill/>
        </p:spPr>
        <p:txBody>
          <a:bodyPr wrap="none" rtlCol="0">
            <a:spAutoFit/>
          </a:bodyPr>
          <a:lstStyle/>
          <a:p>
            <a:pPr algn="ctr"/>
            <a:r>
              <a:rPr lang="en-US" sz="2400" dirty="0" smtClean="0">
                <a:hlinkClick r:id="rId3"/>
              </a:rPr>
              <a:t>http://BretStateham.com/Using-power-bi-at-events</a:t>
            </a:r>
            <a:endParaRPr lang="en-US" sz="2400" dirty="0"/>
          </a:p>
        </p:txBody>
      </p:sp>
    </p:spTree>
    <p:extLst>
      <p:ext uri="{BB962C8B-B14F-4D97-AF65-F5344CB8AC3E}">
        <p14:creationId xmlns:p14="http://schemas.microsoft.com/office/powerpoint/2010/main" val="15481127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 analytics</a:t>
            </a:r>
            <a:endParaRPr lang="en-US" dirty="0"/>
          </a:p>
        </p:txBody>
      </p:sp>
      <p:pic>
        <p:nvPicPr>
          <p:cNvPr id="3074" name="Picture 2" descr="C:\Users\iotde\AppData\Local\Temp\SNAGHTML143502d5.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774742" y="1675448"/>
            <a:ext cx="5563817" cy="28688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22960" y="1669178"/>
            <a:ext cx="4626495" cy="4154984"/>
          </a:xfrm>
          <a:prstGeom prst="rect">
            <a:avLst/>
          </a:prstGeom>
        </p:spPr>
        <p:txBody>
          <a:bodyPr wrap="square">
            <a:spAutoFit/>
          </a:bodyPr>
          <a:lstStyle/>
          <a:p>
            <a:r>
              <a:rPr lang="en-US" sz="2200" i="1" dirty="0"/>
              <a:t>Stream Analytics is integrated out-of-the-box with </a:t>
            </a:r>
            <a:r>
              <a:rPr lang="en-US" sz="2200" i="1" dirty="0">
                <a:hlinkClick r:id="rId3"/>
              </a:rPr>
              <a:t>Azure Event Hubs</a:t>
            </a:r>
            <a:r>
              <a:rPr lang="en-US" sz="2200" i="1" dirty="0"/>
              <a:t> to ingest millions of events per second. Stream Analytics processes ingested events in real-time, comparing multiple streams or comparing streams with historical values and models. It detects anomalies, transforms incoming data, triggers an alert when a specific error or condition appears in the stream, and displays this real-time data in your dashboard.</a:t>
            </a:r>
          </a:p>
        </p:txBody>
      </p:sp>
      <p:sp>
        <p:nvSpPr>
          <p:cNvPr id="5" name="Rectangle 4"/>
          <p:cNvSpPr/>
          <p:nvPr/>
        </p:nvSpPr>
        <p:spPr>
          <a:xfrm>
            <a:off x="5715039" y="4897643"/>
            <a:ext cx="5683222" cy="384721"/>
          </a:xfrm>
          <a:prstGeom prst="rect">
            <a:avLst/>
          </a:prstGeom>
        </p:spPr>
        <p:txBody>
          <a:bodyPr wrap="none">
            <a:spAutoFit/>
          </a:bodyPr>
          <a:lstStyle/>
          <a:p>
            <a:r>
              <a:rPr lang="en-US" sz="1900" dirty="0">
                <a:hlinkClick r:id="rId4"/>
              </a:rPr>
              <a:t>https://azure.microsoft.com/services/stream-analytics/</a:t>
            </a:r>
            <a:endParaRPr lang="en-US" sz="1900" dirty="0"/>
          </a:p>
        </p:txBody>
      </p:sp>
    </p:spTree>
    <p:extLst>
      <p:ext uri="{BB962C8B-B14F-4D97-AF65-F5344CB8AC3E}">
        <p14:creationId xmlns:p14="http://schemas.microsoft.com/office/powerpoint/2010/main" val="26211764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event hubs</a:t>
            </a:r>
            <a:endParaRPr lang="en-US" dirty="0"/>
          </a:p>
        </p:txBody>
      </p:sp>
      <p:pic>
        <p:nvPicPr>
          <p:cNvPr id="2050" name="Picture 2" descr="C:\Users\iotde\AppData\Local\Temp\SNAGHTML54852f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08024" y="1825625"/>
            <a:ext cx="5976086"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6212" y="1825625"/>
            <a:ext cx="4917056" cy="3785652"/>
          </a:xfrm>
          <a:prstGeom prst="rect">
            <a:avLst/>
          </a:prstGeom>
          <a:noFill/>
        </p:spPr>
        <p:txBody>
          <a:bodyPr wrap="square" rtlCol="0">
            <a:spAutoFit/>
          </a:bodyPr>
          <a:lstStyle/>
          <a:p>
            <a:r>
              <a:rPr lang="en-US" sz="2800" i="1" dirty="0" smtClean="0"/>
              <a:t>“Azure </a:t>
            </a:r>
            <a:r>
              <a:rPr lang="en-US" sz="2800" i="1" dirty="0"/>
              <a:t>Event Hubs is a highly scalable publish-subscribe service that can ingest millions of events per second and stream them into multiple applications</a:t>
            </a:r>
            <a:r>
              <a:rPr lang="en-US" sz="2800" i="1" dirty="0" smtClean="0"/>
              <a:t>.”</a:t>
            </a:r>
          </a:p>
          <a:p>
            <a:endParaRPr lang="en-US" dirty="0"/>
          </a:p>
          <a:p>
            <a:r>
              <a:rPr lang="en-US" dirty="0" smtClean="0"/>
              <a:t>Learn more here:</a:t>
            </a:r>
          </a:p>
          <a:p>
            <a:r>
              <a:rPr lang="en-US" dirty="0">
                <a:hlinkClick r:id="rId3"/>
              </a:rPr>
              <a:t>https://azure.microsoft.com/services/event-hubs</a:t>
            </a:r>
            <a:r>
              <a:rPr lang="en-US" dirty="0" smtClean="0">
                <a:hlinkClick r:id="rId3"/>
              </a:rPr>
              <a:t>/</a:t>
            </a:r>
            <a:endParaRPr lang="en-US" dirty="0" smtClean="0"/>
          </a:p>
          <a:p>
            <a:endParaRPr lang="en-US" dirty="0"/>
          </a:p>
        </p:txBody>
      </p:sp>
    </p:spTree>
    <p:extLst>
      <p:ext uri="{BB962C8B-B14F-4D97-AF65-F5344CB8AC3E}">
        <p14:creationId xmlns:p14="http://schemas.microsoft.com/office/powerpoint/2010/main" val="40140994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 analytics queries</a:t>
            </a:r>
            <a:endParaRPr lang="en-US" dirty="0"/>
          </a:p>
        </p:txBody>
      </p:sp>
      <p:pic>
        <p:nvPicPr>
          <p:cNvPr id="4098" name="Picture 2" descr="C:\Users\iotde\AppData\Local\Temp\SNAGHTML14546a52.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774742" y="1825625"/>
            <a:ext cx="5563818" cy="28688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11929" y="4999243"/>
            <a:ext cx="5689443" cy="369332"/>
          </a:xfrm>
          <a:prstGeom prst="rect">
            <a:avLst/>
          </a:prstGeom>
        </p:spPr>
        <p:txBody>
          <a:bodyPr wrap="none">
            <a:spAutoFit/>
          </a:bodyPr>
          <a:lstStyle/>
          <a:p>
            <a:r>
              <a:rPr lang="en-US" dirty="0">
                <a:hlinkClick r:id="rId3"/>
              </a:rPr>
              <a:t>https://msdn.microsoft.com/library/azure/dn834998.aspx</a:t>
            </a:r>
            <a:endParaRPr lang="en-US" dirty="0"/>
          </a:p>
        </p:txBody>
      </p:sp>
      <p:sp>
        <p:nvSpPr>
          <p:cNvPr id="6" name="TextBox 5"/>
          <p:cNvSpPr txBox="1"/>
          <p:nvPr/>
        </p:nvSpPr>
        <p:spPr>
          <a:xfrm>
            <a:off x="757382" y="1825625"/>
            <a:ext cx="4498109" cy="4524315"/>
          </a:xfrm>
          <a:prstGeom prst="rect">
            <a:avLst/>
          </a:prstGeom>
          <a:noFill/>
        </p:spPr>
        <p:txBody>
          <a:bodyPr wrap="square" rtlCol="0">
            <a:spAutoFit/>
          </a:bodyPr>
          <a:lstStyle/>
          <a:p>
            <a:r>
              <a:rPr lang="en-US" dirty="0" smtClean="0"/>
              <a:t>A Subset of T-SQL</a:t>
            </a:r>
          </a:p>
          <a:p>
            <a:endParaRPr lang="en-US" dirty="0" smtClean="0"/>
          </a:p>
          <a:p>
            <a:r>
              <a:rPr lang="en-US" dirty="0" smtClean="0"/>
              <a:t>Can take data in from either streams (Event Hubs) or static data (Blobs) or relational data (SQL Database)</a:t>
            </a:r>
          </a:p>
          <a:p>
            <a:endParaRPr lang="en-US" dirty="0" smtClean="0"/>
          </a:p>
          <a:p>
            <a:r>
              <a:rPr lang="en-US" dirty="0"/>
              <a:t>Can join multiple streams.  For example you could join event hub message data with relational data from a database</a:t>
            </a:r>
            <a:endParaRPr lang="en-US" dirty="0" smtClean="0"/>
          </a:p>
          <a:p>
            <a:endParaRPr lang="en-US" dirty="0"/>
          </a:p>
          <a:p>
            <a:r>
              <a:rPr lang="en-US" dirty="0" smtClean="0"/>
              <a:t>Can output data to a streams, static data, databases, or Power BI. </a:t>
            </a:r>
          </a:p>
          <a:p>
            <a:endParaRPr lang="en-US" dirty="0"/>
          </a:p>
          <a:p>
            <a:r>
              <a:rPr lang="en-US" dirty="0" smtClean="0"/>
              <a:t>Has powerful windowing functions for creating aggregations over Tumbling, Hopping or Sliding time windows</a:t>
            </a:r>
          </a:p>
        </p:txBody>
      </p:sp>
    </p:spTree>
    <p:extLst>
      <p:ext uri="{BB962C8B-B14F-4D97-AF65-F5344CB8AC3E}">
        <p14:creationId xmlns:p14="http://schemas.microsoft.com/office/powerpoint/2010/main" val="196532956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iotde\AppData\Local\Temp\SNAGHTML58c9d8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33" y="1675448"/>
            <a:ext cx="11031936" cy="379222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822960" y="349885"/>
            <a:ext cx="11369040" cy="1325563"/>
          </a:xfrm>
        </p:spPr>
        <p:txBody>
          <a:bodyPr/>
          <a:lstStyle/>
          <a:p>
            <a:r>
              <a:rPr lang="en-US" dirty="0" err="1"/>
              <a:t>Groking</a:t>
            </a:r>
            <a:r>
              <a:rPr lang="en-US" dirty="0"/>
              <a:t> the stream analytics query</a:t>
            </a:r>
            <a:endParaRPr lang="en-US" dirty="0"/>
          </a:p>
        </p:txBody>
      </p:sp>
      <p:sp>
        <p:nvSpPr>
          <p:cNvPr id="8" name="Rounded Rectangle 7"/>
          <p:cNvSpPr/>
          <p:nvPr/>
        </p:nvSpPr>
        <p:spPr>
          <a:xfrm>
            <a:off x="1106357" y="4703064"/>
            <a:ext cx="226676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335717" y="3541427"/>
            <a:ext cx="537572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7933" y="5894507"/>
            <a:ext cx="11031935" cy="307777"/>
          </a:xfrm>
          <a:prstGeom prst="rect">
            <a:avLst/>
          </a:prstGeom>
        </p:spPr>
        <p:txBody>
          <a:bodyPr wrap="square">
            <a:spAutoFit/>
          </a:bodyPr>
          <a:lstStyle/>
          <a:p>
            <a:pPr algn="ctr"/>
            <a:r>
              <a:rPr lang="en-US" sz="1400" dirty="0">
                <a:hlinkClick r:id="rId3"/>
              </a:rPr>
              <a:t>https://raw.githubusercontent.com/BretStateham/ParticlePhotonWeatherStation/master/Code/StreamAnalyticsQuery/StreamAnalyticsQuery.txt</a:t>
            </a:r>
            <a:endParaRPr lang="en-US" sz="1400" dirty="0"/>
          </a:p>
        </p:txBody>
      </p:sp>
    </p:spTree>
    <p:extLst>
      <p:ext uri="{BB962C8B-B14F-4D97-AF65-F5344CB8AC3E}">
        <p14:creationId xmlns:p14="http://schemas.microsoft.com/office/powerpoint/2010/main" val="136310955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349885"/>
            <a:ext cx="11369040" cy="1325563"/>
          </a:xfrm>
        </p:spPr>
        <p:txBody>
          <a:bodyPr/>
          <a:lstStyle/>
          <a:p>
            <a:r>
              <a:rPr lang="en-US" dirty="0" err="1" smtClean="0"/>
              <a:t>Groking</a:t>
            </a:r>
            <a:r>
              <a:rPr lang="en-US" dirty="0" smtClean="0"/>
              <a:t> the stream analytics query</a:t>
            </a:r>
            <a:endParaRPr lang="en-US" dirty="0"/>
          </a:p>
        </p:txBody>
      </p:sp>
      <p:sp>
        <p:nvSpPr>
          <p:cNvPr id="5" name="Rectangle 4"/>
          <p:cNvSpPr/>
          <p:nvPr/>
        </p:nvSpPr>
        <p:spPr>
          <a:xfrm>
            <a:off x="822960" y="1825625"/>
            <a:ext cx="10530840" cy="3970318"/>
          </a:xfrm>
          <a:prstGeom prst="rect">
            <a:avLst/>
          </a:prstGeom>
        </p:spPr>
        <p:txBody>
          <a:bodyPr wrap="square">
            <a:spAutoFit/>
          </a:bodyPr>
          <a:lstStyle/>
          <a:p>
            <a:r>
              <a:rPr lang="en-US" sz="1400" dirty="0">
                <a:solidFill>
                  <a:srgbClr val="0000FF"/>
                </a:solidFill>
                <a:highlight>
                  <a:srgbClr val="FFFFFF"/>
                </a:highlight>
                <a:latin typeface="Consolas" panose="020B0609020204030204" pitchFamily="49" charset="0"/>
              </a:rPr>
              <a:t>CREATE</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TABLE</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ppwsbsshub</a:t>
            </a:r>
            <a:r>
              <a:rPr lang="en-US" sz="1400" dirty="0">
                <a:solidFill>
                  <a:srgbClr val="0000FF"/>
                </a:solidFill>
                <a:highlight>
                  <a:srgbClr val="FFFFFF"/>
                </a:highlight>
                <a:latin typeface="Consolas" panose="020B0609020204030204" pitchFamily="49" charset="0"/>
              </a:rPr>
              <a:t> </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coreid</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data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displayname</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event</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EventEnqueuedUtcTime</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datetime</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EventProcessedUtcTime</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datetime</a:t>
            </a:r>
            <a:r>
              <a:rPr lang="en-US" sz="1400" dirty="0">
                <a:solidFill>
                  <a:srgbClr val="808080"/>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guid</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location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measurename</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organization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PartitionId</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bigint</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published_at</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datetime</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subject</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timecreated</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datetime</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unitofmeasure</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value </a:t>
            </a:r>
            <a:r>
              <a:rPr lang="en-US" sz="1400" dirty="0">
                <a:solidFill>
                  <a:srgbClr val="0000FF"/>
                </a:solidFill>
                <a:highlight>
                  <a:srgbClr val="FFFFFF"/>
                </a:highlight>
                <a:latin typeface="Consolas" panose="020B0609020204030204" pitchFamily="49" charset="0"/>
              </a:rPr>
              <a:t>float</a:t>
            </a:r>
            <a:endParaRPr lang="en-US" sz="1400" dirty="0">
              <a:solidFill>
                <a:srgbClr val="000000"/>
              </a:solidFill>
              <a:highlight>
                <a:srgbClr val="FFFFFF"/>
              </a:highlight>
              <a:latin typeface="Consolas" panose="020B0609020204030204" pitchFamily="49" charset="0"/>
            </a:endParaRPr>
          </a:p>
          <a:p>
            <a:r>
              <a:rPr lang="en-US" sz="1400" dirty="0" smtClean="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p:txBody>
      </p:sp>
      <p:sp>
        <p:nvSpPr>
          <p:cNvPr id="4" name="TextBox 3"/>
          <p:cNvSpPr txBox="1"/>
          <p:nvPr/>
        </p:nvSpPr>
        <p:spPr>
          <a:xfrm>
            <a:off x="4765040" y="1713200"/>
            <a:ext cx="7071360" cy="4195167"/>
          </a:xfrm>
          <a:prstGeom prst="roundRect">
            <a:avLst>
              <a:gd name="adj" fmla="val 2670"/>
            </a:avLst>
          </a:prstGeom>
          <a:noFill/>
          <a:ln w="76200">
            <a:solidFill>
              <a:schemeClr val="accent2"/>
            </a:solidFill>
          </a:ln>
        </p:spPr>
        <p:txBody>
          <a:bodyPr wrap="square" rtlCol="0">
            <a:spAutoFit/>
          </a:bodyPr>
          <a:lstStyle/>
          <a:p>
            <a:r>
              <a:rPr lang="en-US" sz="2400" dirty="0" smtClean="0"/>
              <a:t>Issuing the “</a:t>
            </a:r>
            <a:r>
              <a:rPr lang="en-US" sz="2400" dirty="0">
                <a:solidFill>
                  <a:srgbClr val="0000FF"/>
                </a:solidFill>
                <a:highlight>
                  <a:srgbClr val="FFFFFF"/>
                </a:highlight>
                <a:latin typeface="Consolas" panose="020B0609020204030204" pitchFamily="49" charset="0"/>
              </a:rPr>
              <a:t>CREATE</a:t>
            </a:r>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TABLE</a:t>
            </a:r>
            <a:r>
              <a:rPr lang="en-US" sz="2400" dirty="0" smtClean="0"/>
              <a:t>” statement before the query allows us to define the schema of the data.  Any incoming messages that don’t meet this schema will be rejected.  This helps prevent the Stream Analytics job from failing on invalid messages.</a:t>
            </a:r>
          </a:p>
          <a:p>
            <a:endParaRPr lang="en-US" sz="2400" dirty="0"/>
          </a:p>
          <a:p>
            <a:r>
              <a:rPr lang="en-US" sz="2400" dirty="0" smtClean="0"/>
              <a:t>Notice that some of the fields are from the JSON payload generated by the Photon, and then the Particle </a:t>
            </a:r>
            <a:r>
              <a:rPr lang="en-US" sz="2400" dirty="0" err="1" smtClean="0"/>
              <a:t>Webhook</a:t>
            </a:r>
            <a:r>
              <a:rPr lang="en-US" sz="2400" dirty="0" smtClean="0"/>
              <a:t> (like </a:t>
            </a:r>
            <a:r>
              <a:rPr lang="en-US" sz="2400" dirty="0" err="1" smtClean="0"/>
              <a:t>measurename</a:t>
            </a:r>
            <a:r>
              <a:rPr lang="en-US" sz="2400" dirty="0" smtClean="0"/>
              <a:t>, </a:t>
            </a:r>
            <a:r>
              <a:rPr lang="en-US" sz="2400" dirty="0" err="1" smtClean="0"/>
              <a:t>unitofmeasure</a:t>
            </a:r>
            <a:r>
              <a:rPr lang="en-US" sz="2400" dirty="0" smtClean="0"/>
              <a:t> and value) while others are system generated values (like </a:t>
            </a:r>
            <a:r>
              <a:rPr lang="en-US" sz="2400" dirty="0" err="1" smtClean="0"/>
              <a:t>EventEnqueuedUtcTime</a:t>
            </a:r>
            <a:r>
              <a:rPr lang="en-US" sz="2400" dirty="0" smtClean="0"/>
              <a:t> or </a:t>
            </a:r>
            <a:r>
              <a:rPr lang="en-US" sz="2400" dirty="0" err="1" smtClean="0"/>
              <a:t>PartitionId</a:t>
            </a:r>
            <a:r>
              <a:rPr lang="en-US" sz="2400" dirty="0" smtClean="0"/>
              <a:t>)</a:t>
            </a:r>
            <a:endParaRPr lang="en-US" sz="2400" dirty="0"/>
          </a:p>
        </p:txBody>
      </p:sp>
    </p:spTree>
    <p:extLst>
      <p:ext uri="{BB962C8B-B14F-4D97-AF65-F5344CB8AC3E}">
        <p14:creationId xmlns:p14="http://schemas.microsoft.com/office/powerpoint/2010/main" val="42368037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349885"/>
            <a:ext cx="11369040" cy="1325563"/>
          </a:xfrm>
        </p:spPr>
        <p:txBody>
          <a:bodyPr/>
          <a:lstStyle/>
          <a:p>
            <a:r>
              <a:rPr lang="en-US" dirty="0" err="1" smtClean="0"/>
              <a:t>Groking</a:t>
            </a:r>
            <a:r>
              <a:rPr lang="en-US" dirty="0" smtClean="0"/>
              <a:t> the stream analytics query</a:t>
            </a:r>
            <a:endParaRPr lang="en-US" dirty="0"/>
          </a:p>
        </p:txBody>
      </p:sp>
      <p:sp>
        <p:nvSpPr>
          <p:cNvPr id="5" name="Rectangle 4"/>
          <p:cNvSpPr/>
          <p:nvPr/>
        </p:nvSpPr>
        <p:spPr>
          <a:xfrm>
            <a:off x="822960" y="1825625"/>
            <a:ext cx="10530840" cy="4401205"/>
          </a:xfrm>
          <a:prstGeom prst="rect">
            <a:avLst/>
          </a:prstGeom>
        </p:spPr>
        <p:txBody>
          <a:bodyPr wrap="square">
            <a:spAutoFit/>
          </a:bodyPr>
          <a:lstStyle/>
          <a:p>
            <a:r>
              <a:rPr lang="en-US" sz="1400" dirty="0" smtClean="0">
                <a:solidFill>
                  <a:srgbClr val="0000FF"/>
                </a:solidFill>
                <a:highlight>
                  <a:srgbClr val="FFFFFF"/>
                </a:highlight>
                <a:latin typeface="Consolas" panose="020B0609020204030204" pitchFamily="49" charset="0"/>
              </a:rPr>
              <a:t>SELECT</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coreid</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displayname</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smtClean="0">
                <a:solidFill>
                  <a:srgbClr val="0000FF"/>
                </a:solidFill>
                <a:highlight>
                  <a:srgbClr val="FFFFFF"/>
                </a:highlight>
                <a:latin typeface="Consolas" panose="020B0609020204030204" pitchFamily="49" charset="0"/>
              </a:rPr>
              <a:t>event</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EventEnqueuedUtcTime</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EventProcessedUtcTime</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FF"/>
                </a:solidFill>
                <a:highlight>
                  <a:srgbClr val="FFFFFF"/>
                </a:highlight>
                <a:latin typeface="Consolas" panose="020B0609020204030204" pitchFamily="49" charset="0"/>
              </a:rPr>
              <a:t>guid</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location</a:t>
            </a: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measurename</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organization</a:t>
            </a: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PartitionId</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published_at</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smtClean="0">
                <a:solidFill>
                  <a:srgbClr val="0000FF"/>
                </a:solidFill>
                <a:highlight>
                  <a:srgbClr val="FFFFFF"/>
                </a:highlight>
                <a:latin typeface="Consolas" panose="020B0609020204030204" pitchFamily="49" charset="0"/>
              </a:rPr>
              <a:t>subject</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timecreated</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unitofmeasure</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value</a:t>
            </a:r>
          </a:p>
          <a:p>
            <a:r>
              <a:rPr lang="en-US" sz="1400" dirty="0" smtClean="0">
                <a:solidFill>
                  <a:srgbClr val="0000FF"/>
                </a:solidFill>
                <a:highlight>
                  <a:srgbClr val="FFFFFF"/>
                </a:highlight>
                <a:latin typeface="Consolas" panose="020B0609020204030204" pitchFamily="49" charset="0"/>
              </a:rPr>
              <a:t>INTO</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b="1" i="1" dirty="0" smtClean="0">
                <a:solidFill>
                  <a:srgbClr val="000000"/>
                </a:solidFill>
                <a:highlight>
                  <a:srgbClr val="FFFFFF"/>
                </a:highlight>
                <a:latin typeface="Consolas" panose="020B0609020204030204" pitchFamily="49" charset="0"/>
              </a:rPr>
              <a:t>&lt;name&gt;</a:t>
            </a:r>
            <a:r>
              <a:rPr lang="en-US" sz="1400" i="1" dirty="0" smtClean="0">
                <a:solidFill>
                  <a:srgbClr val="000000"/>
                </a:solidFill>
                <a:highlight>
                  <a:srgbClr val="FFFFFF"/>
                </a:highlight>
                <a:latin typeface="Consolas" panose="020B0609020204030204" pitchFamily="49" charset="0"/>
              </a:rPr>
              <a:t>data</a:t>
            </a:r>
          </a:p>
          <a:p>
            <a:r>
              <a:rPr lang="en-US" sz="1400" dirty="0" smtClean="0">
                <a:solidFill>
                  <a:srgbClr val="0000FF"/>
                </a:solidFill>
                <a:highlight>
                  <a:srgbClr val="FFFFFF"/>
                </a:highlight>
                <a:latin typeface="Consolas" panose="020B0609020204030204" pitchFamily="49" charset="0"/>
              </a:rPr>
              <a:t>FROM</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b="1" i="1" dirty="0" smtClean="0">
                <a:solidFill>
                  <a:srgbClr val="000000"/>
                </a:solidFill>
                <a:highlight>
                  <a:srgbClr val="FFFFFF"/>
                </a:highlight>
                <a:latin typeface="Consolas" panose="020B0609020204030204" pitchFamily="49" charset="0"/>
              </a:rPr>
              <a:t>&lt;name&gt;</a:t>
            </a:r>
            <a:r>
              <a:rPr lang="en-US" sz="1400" i="1" dirty="0" smtClean="0">
                <a:solidFill>
                  <a:srgbClr val="000000"/>
                </a:solidFill>
                <a:highlight>
                  <a:srgbClr val="FFFFFF"/>
                </a:highlight>
                <a:latin typeface="Consolas" panose="020B0609020204030204" pitchFamily="49" charset="0"/>
              </a:rPr>
              <a:t>hub</a:t>
            </a:r>
            <a:r>
              <a:rPr lang="en-US" sz="1400" dirty="0" smtClean="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p:txBody>
      </p:sp>
      <p:sp>
        <p:nvSpPr>
          <p:cNvPr id="6" name="TextBox 5"/>
          <p:cNvSpPr txBox="1"/>
          <p:nvPr/>
        </p:nvSpPr>
        <p:spPr>
          <a:xfrm>
            <a:off x="4765040" y="1713200"/>
            <a:ext cx="7071360" cy="3169682"/>
          </a:xfrm>
          <a:prstGeom prst="roundRect">
            <a:avLst>
              <a:gd name="adj" fmla="val 2670"/>
            </a:avLst>
          </a:prstGeom>
          <a:noFill/>
          <a:ln w="76200">
            <a:solidFill>
              <a:schemeClr val="accent2"/>
            </a:solidFill>
          </a:ln>
        </p:spPr>
        <p:txBody>
          <a:bodyPr wrap="square" rtlCol="0">
            <a:spAutoFit/>
          </a:bodyPr>
          <a:lstStyle/>
          <a:p>
            <a:r>
              <a:rPr lang="en-US" sz="2200" dirty="0" smtClean="0"/>
              <a:t>The “</a:t>
            </a:r>
            <a:r>
              <a:rPr lang="en-US" sz="2200" dirty="0" smtClean="0">
                <a:solidFill>
                  <a:srgbClr val="0000FF"/>
                </a:solidFill>
                <a:highlight>
                  <a:srgbClr val="FFFFFF"/>
                </a:highlight>
                <a:latin typeface="Consolas" panose="020B0609020204030204" pitchFamily="49" charset="0"/>
              </a:rPr>
              <a:t>SELECT</a:t>
            </a:r>
            <a:r>
              <a:rPr lang="en-US" sz="2200" dirty="0" smtClean="0"/>
              <a:t>” statement defines the final values that will be output to the Power BI data set.  We really aren’t taking much advantage of Stream Analytics processing capabilities here, we’re just forwarding the data long.  </a:t>
            </a:r>
          </a:p>
          <a:p>
            <a:endParaRPr lang="en-US" sz="2200" dirty="0"/>
          </a:p>
          <a:p>
            <a:r>
              <a:rPr lang="en-US" sz="2200" dirty="0" smtClean="0"/>
              <a:t>You could however be using Stream Analytics time windowing functions and SQL aggregations to generate summary values or even generate alert data based on data anomalies. </a:t>
            </a:r>
            <a:endParaRPr lang="en-US" sz="2200" dirty="0"/>
          </a:p>
        </p:txBody>
      </p:sp>
      <p:sp>
        <p:nvSpPr>
          <p:cNvPr id="7" name="Freeform 6"/>
          <p:cNvSpPr/>
          <p:nvPr/>
        </p:nvSpPr>
        <p:spPr>
          <a:xfrm>
            <a:off x="2428240" y="6055360"/>
            <a:ext cx="1087120" cy="0"/>
          </a:xfrm>
          <a:custGeom>
            <a:avLst/>
            <a:gdLst>
              <a:gd name="connsiteX0" fmla="*/ 1087120 w 1087120"/>
              <a:gd name="connsiteY0" fmla="*/ 0 h 0"/>
              <a:gd name="connsiteX1" fmla="*/ 0 w 1087120"/>
              <a:gd name="connsiteY1" fmla="*/ 0 h 0"/>
            </a:gdLst>
            <a:ahLst/>
            <a:cxnLst>
              <a:cxn ang="0">
                <a:pos x="connsiteX0" y="connsiteY0"/>
              </a:cxn>
              <a:cxn ang="0">
                <a:pos x="connsiteX1" y="connsiteY1"/>
              </a:cxn>
            </a:cxnLst>
            <a:rect l="l" t="t" r="r" b="b"/>
            <a:pathLst>
              <a:path w="1087120">
                <a:moveTo>
                  <a:pt x="1087120" y="0"/>
                </a:moveTo>
                <a:lnTo>
                  <a:pt x="0" y="0"/>
                </a:ln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428240" y="5608320"/>
            <a:ext cx="1087120" cy="0"/>
          </a:xfrm>
          <a:custGeom>
            <a:avLst/>
            <a:gdLst>
              <a:gd name="connsiteX0" fmla="*/ 1087120 w 1087120"/>
              <a:gd name="connsiteY0" fmla="*/ 0 h 0"/>
              <a:gd name="connsiteX1" fmla="*/ 0 w 1087120"/>
              <a:gd name="connsiteY1" fmla="*/ 0 h 0"/>
            </a:gdLst>
            <a:ahLst/>
            <a:cxnLst>
              <a:cxn ang="0">
                <a:pos x="connsiteX0" y="connsiteY0"/>
              </a:cxn>
              <a:cxn ang="0">
                <a:pos x="connsiteX1" y="connsiteY1"/>
              </a:cxn>
            </a:cxnLst>
            <a:rect l="l" t="t" r="r" b="b"/>
            <a:pathLst>
              <a:path w="1087120">
                <a:moveTo>
                  <a:pt x="1087120" y="0"/>
                </a:moveTo>
                <a:lnTo>
                  <a:pt x="0" y="0"/>
                </a:ln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31619" y="5870694"/>
            <a:ext cx="4511363" cy="369332"/>
          </a:xfrm>
          <a:prstGeom prst="rect">
            <a:avLst/>
          </a:prstGeom>
          <a:noFill/>
        </p:spPr>
        <p:txBody>
          <a:bodyPr wrap="none" rtlCol="0">
            <a:spAutoFit/>
          </a:bodyPr>
          <a:lstStyle/>
          <a:p>
            <a:r>
              <a:rPr lang="en-US" dirty="0" smtClean="0"/>
              <a:t>Event Hub source messages will come FROM</a:t>
            </a:r>
            <a:endParaRPr lang="en-US" dirty="0"/>
          </a:p>
        </p:txBody>
      </p:sp>
      <p:sp>
        <p:nvSpPr>
          <p:cNvPr id="10" name="TextBox 9"/>
          <p:cNvSpPr txBox="1"/>
          <p:nvPr/>
        </p:nvSpPr>
        <p:spPr>
          <a:xfrm>
            <a:off x="3831619" y="5423654"/>
            <a:ext cx="4396012" cy="369332"/>
          </a:xfrm>
          <a:prstGeom prst="rect">
            <a:avLst/>
          </a:prstGeom>
          <a:noFill/>
        </p:spPr>
        <p:txBody>
          <a:bodyPr wrap="none" rtlCol="0">
            <a:spAutoFit/>
          </a:bodyPr>
          <a:lstStyle/>
          <a:p>
            <a:r>
              <a:rPr lang="en-US" dirty="0" smtClean="0"/>
              <a:t>Power BI data set the data will be sent INTO</a:t>
            </a:r>
            <a:endParaRPr lang="en-US" dirty="0"/>
          </a:p>
        </p:txBody>
      </p:sp>
    </p:spTree>
    <p:extLst>
      <p:ext uri="{BB962C8B-B14F-4D97-AF65-F5344CB8AC3E}">
        <p14:creationId xmlns:p14="http://schemas.microsoft.com/office/powerpoint/2010/main" val="19238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with Power BI</a:t>
            </a:r>
            <a:endParaRPr lang="en-US" dirty="0"/>
          </a:p>
        </p:txBody>
      </p:sp>
    </p:spTree>
    <p:extLst>
      <p:ext uri="{BB962C8B-B14F-4D97-AF65-F5344CB8AC3E}">
        <p14:creationId xmlns:p14="http://schemas.microsoft.com/office/powerpoint/2010/main" val="199464492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a:t>
              </a:r>
              <a:r>
                <a:rPr lang="en-US" sz="1600" b="1" dirty="0" smtClean="0">
                  <a:solidFill>
                    <a:srgbClr val="006FD4"/>
                  </a:solidFill>
                  <a:latin typeface="Segoe UI" panose="020B0502040204020203" pitchFamily="34" charset="0"/>
                  <a:cs typeface="Segoe UI" panose="020B0502040204020203" pitchFamily="34" charset="0"/>
                </a:rPr>
                <a:t>&gt;job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7654669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b="1" i="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426567803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5 of 6:</a:t>
            </a:r>
            <a:r>
              <a:rPr lang="en-US" dirty="0">
                <a:solidFill>
                  <a:srgbClr val="00AEEF"/>
                </a:solidFill>
              </a:rPr>
              <a:t/>
            </a:r>
            <a:br>
              <a:rPr lang="en-US" dirty="0">
                <a:solidFill>
                  <a:srgbClr val="00AEEF"/>
                </a:solidFill>
              </a:rPr>
            </a:br>
            <a:r>
              <a:rPr lang="en-US" dirty="0">
                <a:solidFill>
                  <a:srgbClr val="00AEEF"/>
                </a:solidFill>
              </a:rPr>
              <a:t>RECEIVING </a:t>
            </a:r>
            <a:r>
              <a:rPr lang="en-US" dirty="0" smtClean="0">
                <a:solidFill>
                  <a:srgbClr val="00AEEF"/>
                </a:solidFill>
              </a:rPr>
              <a:t>EVENTS with </a:t>
            </a:r>
            <a:r>
              <a:rPr lang="en-US" dirty="0">
                <a:solidFill>
                  <a:srgbClr val="00AEEF"/>
                </a:solidFill>
              </a:rPr>
              <a:t>Node.js</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174624626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41680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5232435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the Azure Event Hub</a:t>
            </a:r>
            <a:endParaRPr lang="en-US" dirty="0"/>
          </a:p>
        </p:txBody>
      </p:sp>
    </p:spTree>
    <p:extLst>
      <p:ext uri="{BB962C8B-B14F-4D97-AF65-F5344CB8AC3E}">
        <p14:creationId xmlns:p14="http://schemas.microsoft.com/office/powerpoint/2010/main" val="127254575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b="1" i="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199049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iotde\AppData\Local\Temp\SNAGHTMLb0afa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2583" y="1669178"/>
            <a:ext cx="5575976" cy="28751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Azure-event-hubs repository</a:t>
            </a:r>
            <a:endParaRPr lang="en-US" dirty="0"/>
          </a:p>
        </p:txBody>
      </p:sp>
      <p:sp>
        <p:nvSpPr>
          <p:cNvPr id="4" name="Rectangle 3"/>
          <p:cNvSpPr/>
          <p:nvPr/>
        </p:nvSpPr>
        <p:spPr>
          <a:xfrm>
            <a:off x="822960" y="1669178"/>
            <a:ext cx="4626495" cy="3970318"/>
          </a:xfrm>
          <a:prstGeom prst="rect">
            <a:avLst/>
          </a:prstGeom>
        </p:spPr>
        <p:txBody>
          <a:bodyPr wrap="square">
            <a:spAutoFit/>
          </a:bodyPr>
          <a:lstStyle/>
          <a:p>
            <a:r>
              <a:rPr lang="en-US" sz="2800" dirty="0" smtClean="0"/>
              <a:t>Azure Event Hub clients for </a:t>
            </a:r>
          </a:p>
          <a:p>
            <a:endParaRPr lang="en-US" sz="2800" dirty="0" smtClean="0"/>
          </a:p>
          <a:p>
            <a:pPr marL="342900" indent="-342900">
              <a:buFont typeface="Arial" panose="020B0604020202020204" pitchFamily="34" charset="0"/>
              <a:buChar char="•"/>
            </a:pPr>
            <a:r>
              <a:rPr lang="en-US" sz="2800" dirty="0" smtClean="0"/>
              <a:t>C</a:t>
            </a:r>
          </a:p>
          <a:p>
            <a:pPr marL="342900" indent="-342900">
              <a:buFont typeface="Arial" panose="020B0604020202020204" pitchFamily="34" charset="0"/>
              <a:buChar char="•"/>
            </a:pPr>
            <a:r>
              <a:rPr lang="en-US" sz="2800" dirty="0" smtClean="0"/>
              <a:t>Java</a:t>
            </a:r>
          </a:p>
          <a:p>
            <a:pPr marL="342900" indent="-342900">
              <a:buFont typeface="Arial" panose="020B0604020202020204" pitchFamily="34" charset="0"/>
              <a:buChar char="•"/>
            </a:pPr>
            <a:r>
              <a:rPr lang="en-US" sz="2800" dirty="0" smtClean="0"/>
              <a:t>Node.js</a:t>
            </a:r>
            <a:endParaRPr lang="en-US" sz="2800" dirty="0"/>
          </a:p>
          <a:p>
            <a:endParaRPr lang="en-US" sz="2800" dirty="0" smtClean="0"/>
          </a:p>
          <a:p>
            <a:r>
              <a:rPr lang="en-US" sz="2800" dirty="0" smtClean="0"/>
              <a:t>We’ll be using the “Node” client implementation in the upcoming demo.  </a:t>
            </a:r>
          </a:p>
        </p:txBody>
      </p:sp>
      <p:sp>
        <p:nvSpPr>
          <p:cNvPr id="5" name="Rectangle 4"/>
          <p:cNvSpPr/>
          <p:nvPr/>
        </p:nvSpPr>
        <p:spPr>
          <a:xfrm>
            <a:off x="5608643" y="4897643"/>
            <a:ext cx="5883855" cy="461665"/>
          </a:xfrm>
          <a:prstGeom prst="rect">
            <a:avLst/>
          </a:prstGeom>
        </p:spPr>
        <p:txBody>
          <a:bodyPr wrap="none">
            <a:spAutoFit/>
          </a:bodyPr>
          <a:lstStyle/>
          <a:p>
            <a:pPr algn="ctr"/>
            <a:r>
              <a:rPr lang="en-US" sz="2400" dirty="0" smtClean="0">
                <a:hlinkClick r:id="rId3"/>
              </a:rPr>
              <a:t>https://github.com/Azure/Azure-event-hubs</a:t>
            </a:r>
            <a:endParaRPr lang="en-US" sz="2400" dirty="0"/>
          </a:p>
        </p:txBody>
      </p:sp>
    </p:spTree>
    <p:extLst>
      <p:ext uri="{BB962C8B-B14F-4D97-AF65-F5344CB8AC3E}">
        <p14:creationId xmlns:p14="http://schemas.microsoft.com/office/powerpoint/2010/main" val="11665533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iotde\AppData\Local\Temp\SNAGHTMLd5766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2582" y="1669178"/>
            <a:ext cx="5575976" cy="28751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Azure-event-hubs NPM PACKAGE</a:t>
            </a:r>
            <a:endParaRPr lang="en-US" dirty="0"/>
          </a:p>
        </p:txBody>
      </p:sp>
      <p:sp>
        <p:nvSpPr>
          <p:cNvPr id="4" name="Rectangle 3"/>
          <p:cNvSpPr/>
          <p:nvPr/>
        </p:nvSpPr>
        <p:spPr>
          <a:xfrm>
            <a:off x="822960" y="1669178"/>
            <a:ext cx="4626495" cy="4585871"/>
          </a:xfrm>
          <a:prstGeom prst="rect">
            <a:avLst/>
          </a:prstGeom>
        </p:spPr>
        <p:txBody>
          <a:bodyPr wrap="square">
            <a:spAutoFit/>
          </a:bodyPr>
          <a:lstStyle/>
          <a:p>
            <a:r>
              <a:rPr lang="en-US" sz="2800" dirty="0" smtClean="0"/>
              <a:t>Simplifies adding the Azure-Event-Hubs functionality to your Node packages</a:t>
            </a:r>
          </a:p>
          <a:p>
            <a:endParaRPr lang="en-US" sz="2800" dirty="0"/>
          </a:p>
          <a:p>
            <a:r>
              <a:rPr lang="en-US" sz="2800" dirty="0" smtClean="0"/>
              <a:t>Depends on the Bluebird package’s promise implementation for </a:t>
            </a:r>
            <a:r>
              <a:rPr lang="en-US" sz="2800" dirty="0" err="1" smtClean="0"/>
              <a:t>async</a:t>
            </a:r>
            <a:r>
              <a:rPr lang="en-US" sz="2800" smtClean="0"/>
              <a:t> operations</a:t>
            </a:r>
            <a:endParaRPr lang="en-US" sz="2800" dirty="0" smtClean="0"/>
          </a:p>
          <a:p>
            <a:endParaRPr lang="en-US" sz="2800" dirty="0"/>
          </a:p>
          <a:p>
            <a:r>
              <a:rPr lang="en-US" sz="2000" dirty="0" err="1" smtClean="0">
                <a:latin typeface="Consolas" panose="020B0609020204030204" pitchFamily="49" charset="0"/>
              </a:rPr>
              <a:t>npm</a:t>
            </a:r>
            <a:r>
              <a:rPr lang="en-US" sz="2000" dirty="0" smtClean="0">
                <a:latin typeface="Consolas" panose="020B0609020204030204" pitchFamily="49" charset="0"/>
              </a:rPr>
              <a:t> install Bluebird </a:t>
            </a:r>
          </a:p>
          <a:p>
            <a:r>
              <a:rPr lang="en-US" sz="2000" dirty="0" err="1" smtClean="0">
                <a:latin typeface="Consolas" panose="020B0609020204030204" pitchFamily="49" charset="0"/>
              </a:rPr>
              <a:t>npm</a:t>
            </a:r>
            <a:r>
              <a:rPr lang="en-US" sz="2000" dirty="0" smtClean="0">
                <a:latin typeface="Consolas" panose="020B0609020204030204" pitchFamily="49" charset="0"/>
              </a:rPr>
              <a:t> install Azure-Event-Hubs</a:t>
            </a:r>
          </a:p>
        </p:txBody>
      </p:sp>
      <p:sp>
        <p:nvSpPr>
          <p:cNvPr id="5" name="Rectangle 4"/>
          <p:cNvSpPr/>
          <p:nvPr/>
        </p:nvSpPr>
        <p:spPr>
          <a:xfrm>
            <a:off x="5704599" y="4897643"/>
            <a:ext cx="5691943" cy="400110"/>
          </a:xfrm>
          <a:prstGeom prst="rect">
            <a:avLst/>
          </a:prstGeom>
        </p:spPr>
        <p:txBody>
          <a:bodyPr wrap="none">
            <a:spAutoFit/>
          </a:bodyPr>
          <a:lstStyle/>
          <a:p>
            <a:pPr algn="ctr"/>
            <a:r>
              <a:rPr lang="en-US" sz="2000" dirty="0">
                <a:hlinkClick r:id="rId3"/>
              </a:rPr>
              <a:t>https://www.npmjs.com/package/azure-event-hubs</a:t>
            </a:r>
            <a:endParaRPr lang="en-US" sz="2000" dirty="0"/>
          </a:p>
        </p:txBody>
      </p:sp>
    </p:spTree>
    <p:extLst>
      <p:ext uri="{BB962C8B-B14F-4D97-AF65-F5344CB8AC3E}">
        <p14:creationId xmlns:p14="http://schemas.microsoft.com/office/powerpoint/2010/main" val="330942866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iotde\AppData\Local\Temp\SNAGHTML10cb70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2582" y="1669178"/>
            <a:ext cx="5575976" cy="29912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Visual studio code for node dev</a:t>
            </a:r>
            <a:endParaRPr lang="en-US" dirty="0"/>
          </a:p>
        </p:txBody>
      </p:sp>
      <p:sp>
        <p:nvSpPr>
          <p:cNvPr id="4" name="Rectangle 3"/>
          <p:cNvSpPr/>
          <p:nvPr/>
        </p:nvSpPr>
        <p:spPr>
          <a:xfrm>
            <a:off x="822960" y="1669178"/>
            <a:ext cx="4626495" cy="3970318"/>
          </a:xfrm>
          <a:prstGeom prst="rect">
            <a:avLst/>
          </a:prstGeom>
        </p:spPr>
        <p:txBody>
          <a:bodyPr wrap="square">
            <a:spAutoFit/>
          </a:bodyPr>
          <a:lstStyle/>
          <a:p>
            <a:r>
              <a:rPr lang="en-US" sz="2800" dirty="0" smtClean="0"/>
              <a:t>Visual Studio Code is a great development environment for Node.js applications. </a:t>
            </a:r>
            <a:endParaRPr lang="en-US" sz="2800" dirty="0"/>
          </a:p>
          <a:p>
            <a:endParaRPr lang="en-US" sz="2800" dirty="0"/>
          </a:p>
          <a:p>
            <a:r>
              <a:rPr lang="en-US" sz="2800" dirty="0" smtClean="0"/>
              <a:t>Not only can you edit your code in VS Code, but you can do step-through debugging as well as </a:t>
            </a:r>
            <a:r>
              <a:rPr lang="en-US" sz="2800" dirty="0" err="1" smtClean="0"/>
              <a:t>git</a:t>
            </a:r>
            <a:r>
              <a:rPr lang="en-US" sz="2800" dirty="0" smtClean="0"/>
              <a:t> source control integration.  Check it out!</a:t>
            </a:r>
          </a:p>
        </p:txBody>
      </p:sp>
      <p:sp>
        <p:nvSpPr>
          <p:cNvPr id="5" name="Rectangle 4"/>
          <p:cNvSpPr/>
          <p:nvPr/>
        </p:nvSpPr>
        <p:spPr>
          <a:xfrm>
            <a:off x="5556802" y="4897643"/>
            <a:ext cx="5987537" cy="646331"/>
          </a:xfrm>
          <a:prstGeom prst="rect">
            <a:avLst/>
          </a:prstGeom>
        </p:spPr>
        <p:txBody>
          <a:bodyPr wrap="none">
            <a:spAutoFit/>
          </a:bodyPr>
          <a:lstStyle/>
          <a:p>
            <a:pPr algn="ctr"/>
            <a:r>
              <a:rPr lang="en-US" sz="3600" dirty="0" smtClean="0">
                <a:hlinkClick r:id="rId3"/>
              </a:rPr>
              <a:t>https://code.visualstudio.com/</a:t>
            </a:r>
            <a:endParaRPr lang="en-US" sz="3600" dirty="0"/>
          </a:p>
        </p:txBody>
      </p:sp>
    </p:spTree>
    <p:extLst>
      <p:ext uri="{BB962C8B-B14F-4D97-AF65-F5344CB8AC3E}">
        <p14:creationId xmlns:p14="http://schemas.microsoft.com/office/powerpoint/2010/main" val="192405053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iotde\AppData\Local\Temp\SNAGHTML590d3a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32" y="1675448"/>
            <a:ext cx="11031935" cy="433807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822960" y="349885"/>
            <a:ext cx="11369040" cy="1325563"/>
          </a:xfrm>
        </p:spPr>
        <p:txBody>
          <a:bodyPr/>
          <a:lstStyle/>
          <a:p>
            <a:r>
              <a:rPr lang="en-US" dirty="0" err="1"/>
              <a:t>Groking</a:t>
            </a:r>
            <a:r>
              <a:rPr lang="en-US" dirty="0"/>
              <a:t> the stream analytics query</a:t>
            </a:r>
            <a:endParaRPr lang="en-US" dirty="0"/>
          </a:p>
        </p:txBody>
      </p:sp>
      <p:sp>
        <p:nvSpPr>
          <p:cNvPr id="8" name="Rounded Rectangle 7"/>
          <p:cNvSpPr/>
          <p:nvPr/>
        </p:nvSpPr>
        <p:spPr>
          <a:xfrm>
            <a:off x="1106357" y="5055458"/>
            <a:ext cx="110344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335717" y="3541427"/>
            <a:ext cx="537572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7933" y="6062147"/>
            <a:ext cx="11031935" cy="307777"/>
          </a:xfrm>
          <a:prstGeom prst="rect">
            <a:avLst/>
          </a:prstGeom>
        </p:spPr>
        <p:txBody>
          <a:bodyPr wrap="square">
            <a:spAutoFit/>
          </a:bodyPr>
          <a:lstStyle/>
          <a:p>
            <a:pPr algn="ctr"/>
            <a:r>
              <a:rPr lang="en-US" sz="1400" dirty="0">
                <a:hlinkClick r:id="rId3"/>
              </a:rPr>
              <a:t>https://</a:t>
            </a:r>
            <a:r>
              <a:rPr lang="en-US" sz="1400" dirty="0" smtClean="0">
                <a:hlinkClick r:id="rId3"/>
              </a:rPr>
              <a:t>raw.githubusercontent.com/BretStateham/ParticlePhotonWeatherStation/master/Code/NodeClient/app.js</a:t>
            </a:r>
            <a:endParaRPr lang="en-US" sz="1400" dirty="0"/>
          </a:p>
        </p:txBody>
      </p:sp>
    </p:spTree>
    <p:extLst>
      <p:ext uri="{BB962C8B-B14F-4D97-AF65-F5344CB8AC3E}">
        <p14:creationId xmlns:p14="http://schemas.microsoft.com/office/powerpoint/2010/main" val="410901691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2960" y="1825625"/>
            <a:ext cx="10515600" cy="1200329"/>
          </a:xfrm>
          <a:prstGeom prst="rect">
            <a:avLst/>
          </a:prstGeom>
        </p:spPr>
        <p:txBody>
          <a:bodyPr wrap="square">
            <a:spAutoFit/>
          </a:bodyPr>
          <a:lstStyle/>
          <a:p>
            <a:r>
              <a:rPr lang="en-US" dirty="0" smtClean="0">
                <a:solidFill>
                  <a:srgbClr val="A31515"/>
                </a:solidFill>
                <a:highlight>
                  <a:srgbClr val="FFFFFF"/>
                </a:highlight>
                <a:latin typeface="Consolas" panose="020B0609020204030204" pitchFamily="49" charset="0"/>
              </a:rPr>
              <a:t>'use </a:t>
            </a:r>
            <a:r>
              <a:rPr lang="en-US" dirty="0">
                <a:solidFill>
                  <a:srgbClr val="A31515"/>
                </a:solidFill>
                <a:highlight>
                  <a:srgbClr val="FFFFFF"/>
                </a:highlight>
                <a:latin typeface="Consolas" panose="020B0609020204030204" pitchFamily="49" charset="0"/>
              </a:rPr>
              <a:t>strict'</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Promise = require(</a:t>
            </a:r>
            <a:r>
              <a:rPr lang="en-US" dirty="0">
                <a:solidFill>
                  <a:srgbClr val="A31515"/>
                </a:solidFill>
                <a:highlight>
                  <a:srgbClr val="FFFFFF"/>
                </a:highlight>
                <a:latin typeface="Consolas" panose="020B0609020204030204" pitchFamily="49" charset="0"/>
              </a:rPr>
              <a:t>'bluebird'</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EventHubClient</a:t>
            </a:r>
            <a:r>
              <a:rPr lang="en-US" dirty="0">
                <a:solidFill>
                  <a:srgbClr val="000000"/>
                </a:solidFill>
                <a:highlight>
                  <a:srgbClr val="FFFFFF"/>
                </a:highlight>
                <a:latin typeface="Consolas" panose="020B0609020204030204" pitchFamily="49" charset="0"/>
              </a:rPr>
              <a:t> = require(</a:t>
            </a:r>
            <a:r>
              <a:rPr lang="en-US" dirty="0">
                <a:solidFill>
                  <a:srgbClr val="A31515"/>
                </a:solidFill>
                <a:highlight>
                  <a:srgbClr val="FFFFFF"/>
                </a:highlight>
                <a:latin typeface="Consolas" panose="020B0609020204030204" pitchFamily="49" charset="0"/>
              </a:rPr>
              <a:t>'azure-event-hubs'</a:t>
            </a:r>
            <a:r>
              <a:rPr lang="en-US" dirty="0">
                <a:solidFill>
                  <a:srgbClr val="000000"/>
                </a:solidFill>
                <a:highlight>
                  <a:srgbClr val="FFFFFF"/>
                </a:highlight>
                <a:latin typeface="Consolas" panose="020B0609020204030204" pitchFamily="49" charset="0"/>
              </a:rPr>
              <a:t>).Client;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moment = require(</a:t>
            </a:r>
            <a:r>
              <a:rPr lang="en-US" dirty="0">
                <a:solidFill>
                  <a:srgbClr val="A31515"/>
                </a:solidFill>
                <a:highlight>
                  <a:srgbClr val="FFFFFF"/>
                </a:highlight>
                <a:latin typeface="Consolas" panose="020B0609020204030204" pitchFamily="49" charset="0"/>
              </a:rPr>
              <a:t>'moment</a:t>
            </a:r>
            <a:r>
              <a:rPr lang="en-US" dirty="0" smtClean="0">
                <a:solidFill>
                  <a:srgbClr val="A31515"/>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5" name="Rounded Rectangle 4"/>
          <p:cNvSpPr/>
          <p:nvPr/>
        </p:nvSpPr>
        <p:spPr>
          <a:xfrm>
            <a:off x="731520" y="1675448"/>
            <a:ext cx="10607040" cy="1463992"/>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260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2960" y="1825625"/>
            <a:ext cx="10515600" cy="3416320"/>
          </a:xfrm>
          <a:prstGeom prst="rect">
            <a:avLst/>
          </a:prstGeom>
        </p:spPr>
        <p:txBody>
          <a:bodyPr wrap="square">
            <a:spAutoFit/>
          </a:bodyPr>
          <a:lstStyle/>
          <a:p>
            <a:r>
              <a:rPr lang="en-US" dirty="0" smtClean="0">
                <a:solidFill>
                  <a:srgbClr val="008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The Event Hubs SDK can also be used with an Azure IoT Hub connection string.</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In that case, the </a:t>
            </a:r>
            <a:r>
              <a:rPr lang="en-US" dirty="0" err="1">
                <a:solidFill>
                  <a:srgbClr val="008000"/>
                </a:solidFill>
                <a:highlight>
                  <a:srgbClr val="FFFFFF"/>
                </a:highlight>
                <a:latin typeface="Consolas" panose="020B0609020204030204" pitchFamily="49" charset="0"/>
              </a:rPr>
              <a:t>eventHubPath</a:t>
            </a:r>
            <a:r>
              <a:rPr lang="en-US" dirty="0">
                <a:solidFill>
                  <a:srgbClr val="008000"/>
                </a:solidFill>
                <a:highlight>
                  <a:srgbClr val="FFFFFF"/>
                </a:highlight>
                <a:latin typeface="Consolas" panose="020B0609020204030204" pitchFamily="49" charset="0"/>
              </a:rPr>
              <a:t> variable is not used and can be left undefined.</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connectionString</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'[Event Hub Connection String]'</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eventHubPath</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'[Event Hub Name (Path)]'</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client = </a:t>
            </a:r>
            <a:r>
              <a:rPr lang="en-US" dirty="0" err="1">
                <a:solidFill>
                  <a:srgbClr val="000000"/>
                </a:solidFill>
                <a:highlight>
                  <a:srgbClr val="FFFFFF"/>
                </a:highlight>
                <a:latin typeface="Consolas" panose="020B0609020204030204" pitchFamily="49" charset="0"/>
              </a:rPr>
              <a:t>EventHubClient.fromConnectionString</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connectionString</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eventHubPath</a:t>
            </a:r>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Set the consumer group and start time offset for the event hub receivers</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If you have created a consumer group for your node app to use, enter it here</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consumerGroup</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'$Default'</a:t>
            </a:r>
            <a:r>
              <a:rPr lang="en-US" dirty="0">
                <a:solidFill>
                  <a:srgbClr val="000000"/>
                </a:solidFill>
                <a:highlight>
                  <a:srgbClr val="FFFFFF"/>
                </a:highlight>
                <a:latin typeface="Consolas" panose="020B0609020204030204" pitchFamily="49" charset="0"/>
              </a:rPr>
              <a:t>;  </a:t>
            </a:r>
          </a:p>
          <a:p>
            <a:r>
              <a:rPr lang="en-US" dirty="0">
                <a:solidFill>
                  <a:srgbClr val="008000"/>
                </a:solidFill>
                <a:highlight>
                  <a:srgbClr val="FFFFFF"/>
                </a:highlight>
                <a:latin typeface="Consolas" panose="020B0609020204030204" pitchFamily="49" charset="0"/>
              </a:rPr>
              <a:t>// Set the consumer up to receive only new messages, not all the old ones as well</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set </a:t>
            </a:r>
            <a:r>
              <a:rPr lang="en-US" dirty="0" err="1">
                <a:solidFill>
                  <a:srgbClr val="008000"/>
                </a:solidFill>
                <a:highlight>
                  <a:srgbClr val="FFFFFF"/>
                </a:highlight>
                <a:latin typeface="Consolas" panose="020B0609020204030204" pitchFamily="49" charset="0"/>
              </a:rPr>
              <a:t>receiveAfterTime</a:t>
            </a:r>
            <a:r>
              <a:rPr lang="en-US" dirty="0">
                <a:solidFill>
                  <a:srgbClr val="008000"/>
                </a:solidFill>
                <a:highlight>
                  <a:srgbClr val="FFFFFF"/>
                </a:highlight>
                <a:latin typeface="Consolas" panose="020B0609020204030204" pitchFamily="49" charset="0"/>
              </a:rPr>
              <a:t> to null to read all of the messages from the beginning </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receiveAfterTime</a:t>
            </a:r>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Date.now</a:t>
            </a:r>
            <a:r>
              <a:rPr lang="en-US" dirty="0">
                <a:solidFill>
                  <a:srgbClr val="000000"/>
                </a:solidFill>
                <a:highlight>
                  <a:srgbClr val="FFFFFF"/>
                </a:highlight>
                <a:latin typeface="Consolas" panose="020B0609020204030204" pitchFamily="49" charset="0"/>
              </a:rPr>
              <a:t>() - 5000</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5" name="Rounded Rectangle 4"/>
          <p:cNvSpPr/>
          <p:nvPr/>
        </p:nvSpPr>
        <p:spPr>
          <a:xfrm>
            <a:off x="731520" y="1675447"/>
            <a:ext cx="10607040" cy="1702567"/>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31520" y="3378014"/>
            <a:ext cx="10607040" cy="1943865"/>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472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2960" y="1825625"/>
            <a:ext cx="10515600" cy="4247317"/>
          </a:xfrm>
          <a:prstGeom prst="rect">
            <a:avLst/>
          </a:prstGeom>
        </p:spPr>
        <p:txBody>
          <a:bodyPr wrap="square">
            <a:spAutoFit/>
          </a:bodyPr>
          <a:lstStyle/>
          <a:p>
            <a:r>
              <a:rPr lang="en-US" dirty="0" smtClean="0">
                <a:solidFill>
                  <a:srgbClr val="008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Log a received message body out to the console</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printEvent</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ehEvent</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body = </a:t>
            </a:r>
            <a:r>
              <a:rPr lang="en-US" dirty="0" err="1">
                <a:solidFill>
                  <a:srgbClr val="000000"/>
                </a:solidFill>
                <a:highlight>
                  <a:srgbClr val="FFFFFF"/>
                </a:highlight>
                <a:latin typeface="Consolas" panose="020B0609020204030204" pitchFamily="49" charset="0"/>
              </a:rPr>
              <a:t>ehEvent.body</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created = moment(</a:t>
            </a:r>
            <a:r>
              <a:rPr lang="en-US" dirty="0" err="1">
                <a:solidFill>
                  <a:srgbClr val="000000"/>
                </a:solidFill>
                <a:highlight>
                  <a:srgbClr val="FFFFFF"/>
                </a:highlight>
                <a:latin typeface="Consolas" panose="020B0609020204030204" pitchFamily="49" charset="0"/>
              </a:rPr>
              <a:t>body.timecreated</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val</a:t>
            </a:r>
            <a:r>
              <a:rPr lang="en-US" dirty="0">
                <a:solidFill>
                  <a:srgbClr val="000000"/>
                </a:solidFill>
                <a:highlight>
                  <a:srgbClr val="FFFFFF"/>
                </a:highlight>
                <a:latin typeface="Consolas" panose="020B0609020204030204" pitchFamily="49" charset="0"/>
              </a:rPr>
              <a:t> = Number(</a:t>
            </a:r>
            <a:r>
              <a:rPr lang="en-US" dirty="0" err="1">
                <a:solidFill>
                  <a:srgbClr val="000000"/>
                </a:solidFill>
                <a:highlight>
                  <a:srgbClr val="FFFFFF"/>
                </a:highlight>
                <a:latin typeface="Consolas" panose="020B0609020204030204" pitchFamily="49" charset="0"/>
              </a:rPr>
              <a:t>body.value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console.log(</a:t>
            </a:r>
            <a:r>
              <a:rPr lang="en-US" dirty="0" err="1">
                <a:solidFill>
                  <a:srgbClr val="000000"/>
                </a:solidFill>
                <a:highlight>
                  <a:srgbClr val="FFFFFF"/>
                </a:highlight>
                <a:latin typeface="Consolas" panose="020B0609020204030204" pitchFamily="49" charset="0"/>
              </a:rPr>
              <a:t>created.format</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hh:mm:ss</a:t>
            </a:r>
            <a:r>
              <a:rPr lang="en-US" dirty="0">
                <a:solidFill>
                  <a:srgbClr val="A31515"/>
                </a:solidFill>
                <a:highlight>
                  <a:srgbClr val="FFFFFF"/>
                </a:highlight>
                <a:latin typeface="Consolas" panose="020B0609020204030204" pitchFamily="49" charset="0"/>
              </a:rPr>
              <a:t> a"</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 - "</a:t>
            </a:r>
            <a:r>
              <a:rPr lang="en-US" dirty="0">
                <a:solidFill>
                  <a:srgbClr val="000000"/>
                </a:solidFill>
                <a:highlight>
                  <a:srgbClr val="FFFFFF"/>
                </a:highlight>
                <a:latin typeface="Consolas" panose="020B0609020204030204" pitchFamily="49" charset="0"/>
              </a:rPr>
              <a:t> + </a:t>
            </a:r>
            <a:r>
              <a:rPr lang="en-US" dirty="0" smtClean="0">
                <a:solidFill>
                  <a:srgbClr val="000000"/>
                </a:solidFill>
                <a:highlight>
                  <a:srgbClr val="FFFFFF"/>
                </a:highlight>
                <a:latin typeface="Consolas" panose="020B0609020204030204" pitchFamily="49" charset="0"/>
              </a:rPr>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body.measurename</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 + </a:t>
            </a:r>
            <a:r>
              <a:rPr lang="en-US" dirty="0" smtClean="0">
                <a:solidFill>
                  <a:srgbClr val="000000"/>
                </a:solidFill>
                <a:highlight>
                  <a:srgbClr val="FFFFFF"/>
                </a:highlight>
                <a:latin typeface="Consolas" panose="020B0609020204030204" pitchFamily="49" charset="0"/>
              </a:rPr>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val.toFixed</a:t>
            </a:r>
            <a:r>
              <a:rPr lang="en-US" dirty="0" smtClean="0">
                <a:solidFill>
                  <a:srgbClr val="000000"/>
                </a:solidFill>
                <a:highlight>
                  <a:srgbClr val="FFFFFF"/>
                </a:highlight>
                <a:latin typeface="Consolas" panose="020B0609020204030204" pitchFamily="49" charset="0"/>
              </a:rPr>
              <a:t>(2</a:t>
            </a:r>
            <a:r>
              <a:rPr lang="en-US" dirty="0">
                <a:solidFill>
                  <a:srgbClr val="000000"/>
                </a:solidFill>
                <a:highlight>
                  <a:srgbClr val="FFFFFF"/>
                </a:highlight>
                <a:latin typeface="Consolas" panose="020B0609020204030204" pitchFamily="49" charset="0"/>
              </a:rPr>
              <a:t>) + </a:t>
            </a:r>
            <a:r>
              <a:rPr lang="en-US" dirty="0" smtClean="0">
                <a:solidFill>
                  <a:srgbClr val="000000"/>
                </a:solidFill>
                <a:highlight>
                  <a:srgbClr val="FFFFFF"/>
                </a:highlight>
                <a:latin typeface="Consolas" panose="020B0609020204030204" pitchFamily="49" charset="0"/>
              </a:rPr>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body.unitofmeasure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Log an error to the console</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printError</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(err) {</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console.error</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err.message</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5" name="Rounded Rectangle 4"/>
          <p:cNvSpPr/>
          <p:nvPr/>
        </p:nvSpPr>
        <p:spPr>
          <a:xfrm>
            <a:off x="731520" y="1675448"/>
            <a:ext cx="10607040" cy="3145750"/>
          </a:xfrm>
          <a:prstGeom prst="roundRect">
            <a:avLst>
              <a:gd name="adj" fmla="val 7401"/>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31520" y="4821198"/>
            <a:ext cx="10607040" cy="12517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flipV="1">
            <a:off x="4239491" y="2512754"/>
            <a:ext cx="3906981" cy="45719"/>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095999" y="2854037"/>
            <a:ext cx="2050473" cy="0"/>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V="1">
            <a:off x="4876801" y="3044365"/>
            <a:ext cx="3269672" cy="77529"/>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479029" y="3378390"/>
            <a:ext cx="667443" cy="182880"/>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V="1">
            <a:off x="5932169" y="3619554"/>
            <a:ext cx="2214303" cy="52505"/>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flipV="1">
            <a:off x="4838700" y="3858179"/>
            <a:ext cx="3307773" cy="78432"/>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flipV="1">
            <a:off x="5186679" y="3972488"/>
            <a:ext cx="2959793" cy="228600"/>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893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6"/>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4" grpId="0" animBg="1"/>
      <p:bldP spid="4" grpId="1" animBg="1"/>
      <p:bldP spid="9" grpId="0" animBg="1"/>
      <p:bldP spid="9" grpId="1" animBg="1"/>
      <p:bldP spid="10" grpId="0" animBg="1"/>
      <p:bldP spid="10" grpId="1" animBg="1"/>
      <p:bldP spid="12" grpId="0" animBg="1"/>
      <p:bldP spid="12" grpId="1" animBg="1"/>
      <p:bldP spid="13" grpId="0" animBg="1"/>
      <p:bldP spid="13" grpId="1" animBg="1"/>
      <p:bldP spid="15" grpId="0" animBg="1"/>
      <p:bldP spid="15" grpId="1" animBg="1"/>
      <p:bldP spid="16" grpId="0" animBg="1"/>
      <p:bldP spid="16"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2960" y="1825625"/>
            <a:ext cx="10515600" cy="2031325"/>
          </a:xfrm>
          <a:prstGeom prst="rect">
            <a:avLst/>
          </a:prstGeom>
        </p:spPr>
        <p:txBody>
          <a:bodyPr wrap="square">
            <a:spAutoFit/>
          </a:bodyPr>
          <a:lstStyle/>
          <a:p>
            <a:r>
              <a:rPr lang="en-US" dirty="0" smtClean="0">
                <a:solidFill>
                  <a:srgbClr val="008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Send the given </a:t>
            </a:r>
            <a:r>
              <a:rPr lang="en-US" dirty="0" err="1">
                <a:solidFill>
                  <a:srgbClr val="008000"/>
                </a:solidFill>
                <a:highlight>
                  <a:srgbClr val="FFFFFF"/>
                </a:highlight>
                <a:latin typeface="Consolas" panose="020B0609020204030204" pitchFamily="49" charset="0"/>
              </a:rPr>
              <a:t>eventBody</a:t>
            </a:r>
            <a:r>
              <a:rPr lang="en-US" dirty="0">
                <a:solidFill>
                  <a:srgbClr val="008000"/>
                </a:solidFill>
                <a:highlight>
                  <a:srgbClr val="FFFFFF"/>
                </a:highlight>
                <a:latin typeface="Consolas" panose="020B0609020204030204" pitchFamily="49" charset="0"/>
              </a:rPr>
              <a:t> to the Event Hub</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sendEvent</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eventBody</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(sender) {</a:t>
            </a:r>
          </a:p>
          <a:p>
            <a:r>
              <a:rPr lang="en-US" dirty="0">
                <a:solidFill>
                  <a:srgbClr val="000000"/>
                </a:solidFill>
                <a:highlight>
                  <a:srgbClr val="FFFFFF"/>
                </a:highlight>
                <a:latin typeface="Consolas" panose="020B0609020204030204" pitchFamily="49" charset="0"/>
              </a:rPr>
              <a:t>    console.log(</a:t>
            </a:r>
            <a:r>
              <a:rPr lang="en-US" dirty="0">
                <a:solidFill>
                  <a:srgbClr val="A31515"/>
                </a:solidFill>
                <a:highlight>
                  <a:srgbClr val="FFFFFF"/>
                </a:highlight>
                <a:latin typeface="Consolas" panose="020B0609020204030204" pitchFamily="49" charset="0"/>
              </a:rPr>
              <a:t>'Sending Event: '</a:t>
            </a:r>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eventBody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sender.send</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eventBody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p>
          <a:p>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6" name="Rounded Rectangle 5"/>
          <p:cNvSpPr/>
          <p:nvPr/>
        </p:nvSpPr>
        <p:spPr>
          <a:xfrm>
            <a:off x="731520" y="1675449"/>
            <a:ext cx="10607040" cy="2379316"/>
          </a:xfrm>
          <a:prstGeom prst="roundRect">
            <a:avLst>
              <a:gd name="adj" fmla="val 4245"/>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8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2960" y="1825625"/>
            <a:ext cx="10515600" cy="3970318"/>
          </a:xfrm>
          <a:prstGeom prst="rect">
            <a:avLst/>
          </a:prstGeom>
        </p:spPr>
        <p:txBody>
          <a:bodyPr wrap="square">
            <a:spAutoFit/>
          </a:bodyPr>
          <a:lstStyle/>
          <a:p>
            <a:r>
              <a:rPr lang="en-US" dirty="0" err="1" smtClean="0">
                <a:solidFill>
                  <a:srgbClr val="000000"/>
                </a:solidFill>
                <a:highlight>
                  <a:srgbClr val="FFFFFF"/>
                </a:highlight>
                <a:latin typeface="Consolas" panose="020B0609020204030204" pitchFamily="49" charset="0"/>
              </a:rPr>
              <a:t>client.open</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.then(</a:t>
            </a:r>
            <a:r>
              <a:rPr lang="en-US" dirty="0" err="1">
                <a:solidFill>
                  <a:srgbClr val="000000"/>
                </a:solidFill>
                <a:highlight>
                  <a:srgbClr val="FFFFFF"/>
                </a:highlight>
                <a:latin typeface="Consolas" panose="020B0609020204030204" pitchFamily="49" charset="0"/>
              </a:rPr>
              <a:t>client.getPartitionIds.bind</a:t>
            </a:r>
            <a:r>
              <a:rPr lang="en-US" dirty="0">
                <a:solidFill>
                  <a:srgbClr val="000000"/>
                </a:solidFill>
                <a:highlight>
                  <a:srgbClr val="FFFFFF"/>
                </a:highlight>
                <a:latin typeface="Consolas" panose="020B0609020204030204" pitchFamily="49" charset="0"/>
              </a:rPr>
              <a:t>(client))</a:t>
            </a:r>
          </a:p>
          <a:p>
            <a:r>
              <a:rPr lang="en-US" dirty="0">
                <a:solidFill>
                  <a:srgbClr val="000000"/>
                </a:solidFill>
                <a:highlight>
                  <a:srgbClr val="FFFFFF"/>
                </a:highlight>
                <a:latin typeface="Consolas" panose="020B0609020204030204" pitchFamily="49" charset="0"/>
              </a:rPr>
              <a:t>  .then(</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partitionIds</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partitionIds.map</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partitionId</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client.createReceiver</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consumerGroup</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partitionId</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startAfterTime</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receiveAfterTime</a:t>
            </a:r>
            <a:r>
              <a:rPr lang="en-US" dirty="0">
                <a:solidFill>
                  <a:srgbClr val="000000"/>
                </a:solidFill>
                <a:highlight>
                  <a:srgbClr val="FFFFFF"/>
                </a:highlight>
                <a:latin typeface="Consolas" panose="020B0609020204030204" pitchFamily="49" charset="0"/>
              </a:rPr>
              <a:t> }  </a:t>
            </a:r>
          </a:p>
          <a:p>
            <a:r>
              <a:rPr lang="en-US" dirty="0">
                <a:solidFill>
                  <a:srgbClr val="000000"/>
                </a:solidFill>
                <a:highlight>
                  <a:srgbClr val="FFFFFF"/>
                </a:highlight>
                <a:latin typeface="Consolas" panose="020B0609020204030204" pitchFamily="49" charset="0"/>
              </a:rPr>
              <a:t>      ).then(</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(receiver) {</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receiver.on</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errorReceived</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printError</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receiver.on</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'message'</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printEvent</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6" name="Rounded Rectangle 5"/>
          <p:cNvSpPr/>
          <p:nvPr/>
        </p:nvSpPr>
        <p:spPr>
          <a:xfrm>
            <a:off x="731520" y="1675448"/>
            <a:ext cx="10607040" cy="2471679"/>
          </a:xfrm>
          <a:prstGeom prst="roundRect">
            <a:avLst>
              <a:gd name="adj" fmla="val 6268"/>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31520" y="3999344"/>
            <a:ext cx="10607040" cy="1265383"/>
          </a:xfrm>
          <a:prstGeom prst="roundRect">
            <a:avLst>
              <a:gd name="adj" fmla="val 6268"/>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175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634012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2960" y="1825625"/>
            <a:ext cx="10515600" cy="1754326"/>
          </a:xfrm>
          <a:prstGeom prst="rect">
            <a:avLst/>
          </a:prstGeom>
        </p:spPr>
        <p:txBody>
          <a:bodyPr wrap="square">
            <a:spAutoFit/>
          </a:bodyPr>
          <a:lstStyle/>
          <a:p>
            <a:r>
              <a:rPr lang="en-US" dirty="0" smtClean="0">
                <a:solidFill>
                  <a:srgbClr val="008000"/>
                </a:solidFill>
                <a:highlight>
                  <a:srgbClr val="FFFFFF"/>
                </a:highlight>
                <a:latin typeface="Consolas" panose="020B0609020204030204" pitchFamily="49" charset="0"/>
              </a:rPr>
              <a:t>  // </a:t>
            </a:r>
            <a:r>
              <a:rPr lang="en-US" dirty="0">
                <a:solidFill>
                  <a:srgbClr val="008000"/>
                </a:solidFill>
                <a:highlight>
                  <a:srgbClr val="FFFFFF"/>
                </a:highlight>
                <a:latin typeface="Consolas" panose="020B0609020204030204" pitchFamily="49" charset="0"/>
              </a:rPr>
              <a:t>The send commands have been commented out since we want to just receive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messages from the Photon sender, but you can see how you could use this code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to send messages as well..</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.then(</a:t>
            </a:r>
            <a:r>
              <a:rPr lang="en-US" dirty="0" err="1">
                <a:solidFill>
                  <a:srgbClr val="008000"/>
                </a:solidFill>
                <a:highlight>
                  <a:srgbClr val="FFFFFF"/>
                </a:highlight>
                <a:latin typeface="Consolas" panose="020B0609020204030204" pitchFamily="49" charset="0"/>
              </a:rPr>
              <a:t>client.createSender.bind</a:t>
            </a:r>
            <a:r>
              <a:rPr lang="en-US" dirty="0">
                <a:solidFill>
                  <a:srgbClr val="008000"/>
                </a:solidFill>
                <a:highlight>
                  <a:srgbClr val="FFFFFF"/>
                </a:highlight>
                <a:latin typeface="Consolas" panose="020B0609020204030204" pitchFamily="49" charset="0"/>
              </a:rPr>
              <a:t>(client))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.then(</a:t>
            </a:r>
            <a:r>
              <a:rPr lang="en-US" dirty="0" err="1">
                <a:solidFill>
                  <a:srgbClr val="008000"/>
                </a:solidFill>
                <a:highlight>
                  <a:srgbClr val="FFFFFF"/>
                </a:highlight>
                <a:latin typeface="Consolas" panose="020B0609020204030204" pitchFamily="49" charset="0"/>
              </a:rPr>
              <a:t>sendEvent</a:t>
            </a:r>
            <a:r>
              <a:rPr lang="en-US" dirty="0">
                <a:solidFill>
                  <a:srgbClr val="008000"/>
                </a:solidFill>
                <a:highlight>
                  <a:srgbClr val="FFFFFF"/>
                </a:highlight>
                <a:latin typeface="Consolas" panose="020B0609020204030204" pitchFamily="49" charset="0"/>
              </a:rPr>
              <a:t>('foo'))</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.catch(</a:t>
            </a:r>
            <a:r>
              <a:rPr lang="en-US" dirty="0" err="1">
                <a:solidFill>
                  <a:srgbClr val="000000"/>
                </a:solidFill>
                <a:highlight>
                  <a:srgbClr val="FFFFFF"/>
                </a:highlight>
                <a:latin typeface="Consolas" panose="020B0609020204030204" pitchFamily="49" charset="0"/>
              </a:rPr>
              <a:t>printError</a:t>
            </a:r>
            <a:r>
              <a:rPr lang="en-US" dirty="0">
                <a:solidFill>
                  <a:srgbClr val="000000"/>
                </a:solidFill>
                <a:highlight>
                  <a:srgbClr val="FFFFFF"/>
                </a:highlight>
                <a:latin typeface="Consolas" panose="020B0609020204030204" pitchFamily="49" charset="0"/>
              </a:rPr>
              <a:t>);</a:t>
            </a:r>
          </a:p>
        </p:txBody>
      </p:sp>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6" name="Rounded Rectangle 5"/>
          <p:cNvSpPr/>
          <p:nvPr/>
        </p:nvSpPr>
        <p:spPr>
          <a:xfrm>
            <a:off x="731520" y="1675448"/>
            <a:ext cx="10607040" cy="2009861"/>
          </a:xfrm>
          <a:prstGeom prst="roundRect">
            <a:avLst>
              <a:gd name="adj" fmla="val 9774"/>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748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3" name="Rectangle 2"/>
          <p:cNvSpPr/>
          <p:nvPr/>
        </p:nvSpPr>
        <p:spPr>
          <a:xfrm>
            <a:off x="807720" y="1825625"/>
            <a:ext cx="10530840" cy="2862322"/>
          </a:xfrm>
          <a:prstGeom prst="rect">
            <a:avLst/>
          </a:prstGeom>
        </p:spPr>
        <p:txBody>
          <a:bodyPr wrap="square">
            <a:spAutoFit/>
          </a:bodyPr>
          <a:lstStyle/>
          <a:p>
            <a:r>
              <a:rPr lang="en-US" dirty="0" smtClean="0">
                <a:solidFill>
                  <a:srgbClr val="A31515"/>
                </a:solidFill>
                <a:highlight>
                  <a:srgbClr val="FFFFFF"/>
                </a:highlight>
                <a:latin typeface="Consolas" panose="020B0609020204030204" pitchFamily="49" charset="0"/>
              </a:rPr>
              <a:t>'use </a:t>
            </a:r>
            <a:r>
              <a:rPr lang="en-US" dirty="0">
                <a:solidFill>
                  <a:srgbClr val="A31515"/>
                </a:solidFill>
                <a:highlight>
                  <a:srgbClr val="FFFFFF"/>
                </a:highlight>
                <a:latin typeface="Consolas" panose="020B0609020204030204" pitchFamily="49" charset="0"/>
              </a:rPr>
              <a:t>strict'</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Promise = require(</a:t>
            </a:r>
            <a:r>
              <a:rPr lang="en-US" dirty="0">
                <a:solidFill>
                  <a:srgbClr val="A31515"/>
                </a:solidFill>
                <a:highlight>
                  <a:srgbClr val="FFFFFF"/>
                </a:highlight>
                <a:latin typeface="Consolas" panose="020B0609020204030204" pitchFamily="49" charset="0"/>
              </a:rPr>
              <a:t>'bluebird'</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EventHubClient</a:t>
            </a:r>
            <a:r>
              <a:rPr lang="en-US" dirty="0">
                <a:solidFill>
                  <a:srgbClr val="000000"/>
                </a:solidFill>
                <a:highlight>
                  <a:srgbClr val="FFFFFF"/>
                </a:highlight>
                <a:latin typeface="Consolas" panose="020B0609020204030204" pitchFamily="49" charset="0"/>
              </a:rPr>
              <a:t> = require(</a:t>
            </a:r>
            <a:r>
              <a:rPr lang="en-US" dirty="0">
                <a:solidFill>
                  <a:srgbClr val="A31515"/>
                </a:solidFill>
                <a:highlight>
                  <a:srgbClr val="FFFFFF"/>
                </a:highlight>
                <a:latin typeface="Consolas" panose="020B0609020204030204" pitchFamily="49" charset="0"/>
              </a:rPr>
              <a:t>'azure-event-hubs'</a:t>
            </a:r>
            <a:r>
              <a:rPr lang="en-US" dirty="0">
                <a:solidFill>
                  <a:srgbClr val="000000"/>
                </a:solidFill>
                <a:highlight>
                  <a:srgbClr val="FFFFFF"/>
                </a:highlight>
                <a:latin typeface="Consolas" panose="020B0609020204030204" pitchFamily="49" charset="0"/>
              </a:rPr>
              <a:t>).Client</a:t>
            </a:r>
            <a:r>
              <a:rPr lang="en-US" dirty="0" smtClean="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moment = </a:t>
            </a:r>
            <a:r>
              <a:rPr lang="en-US" dirty="0">
                <a:solidFill>
                  <a:srgbClr val="000000"/>
                </a:solidFill>
                <a:highlight>
                  <a:srgbClr val="FFFFFF"/>
                </a:highlight>
                <a:latin typeface="Consolas" panose="020B0609020204030204" pitchFamily="49" charset="0"/>
              </a:rPr>
              <a:t>require</a:t>
            </a:r>
            <a:r>
              <a:rPr lang="en-US" dirty="0" smtClean="0">
                <a:solidFill>
                  <a:srgbClr val="000000"/>
                </a:solidFill>
                <a:highlight>
                  <a:srgbClr val="FFFFFF"/>
                </a:highlight>
                <a:latin typeface="Consolas" panose="020B0609020204030204" pitchFamily="49" charset="0"/>
              </a:rPr>
              <a:t>(</a:t>
            </a:r>
            <a:r>
              <a:rPr lang="en-US" dirty="0" smtClean="0">
                <a:solidFill>
                  <a:srgbClr val="A31515"/>
                </a:solidFill>
                <a:highlight>
                  <a:srgbClr val="FFFFFF"/>
                </a:highlight>
                <a:latin typeface="Consolas" panose="020B0609020204030204" pitchFamily="49" charset="0"/>
              </a:rPr>
              <a:t>‘moment'</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The Event Hubs SDK can also be used with an Azure IoT Hub connection string.</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In that case, the </a:t>
            </a:r>
            <a:r>
              <a:rPr lang="en-US" dirty="0" err="1">
                <a:solidFill>
                  <a:srgbClr val="008000"/>
                </a:solidFill>
                <a:highlight>
                  <a:srgbClr val="FFFFFF"/>
                </a:highlight>
                <a:latin typeface="Consolas" panose="020B0609020204030204" pitchFamily="49" charset="0"/>
              </a:rPr>
              <a:t>eventHubPath</a:t>
            </a:r>
            <a:r>
              <a:rPr lang="en-US" dirty="0">
                <a:solidFill>
                  <a:srgbClr val="008000"/>
                </a:solidFill>
                <a:highlight>
                  <a:srgbClr val="FFFFFF"/>
                </a:highlight>
                <a:latin typeface="Consolas" panose="020B0609020204030204" pitchFamily="49" charset="0"/>
              </a:rPr>
              <a:t> variable is not used and can be left undefined.</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connectionString</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'[Event Hubs Connection String]'</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eventHubPath</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'[Event Hub Name (Path)]'</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consumerGroup</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'$Default'</a:t>
            </a:r>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//Change to specific group if </a:t>
            </a:r>
            <a:r>
              <a:rPr lang="en-US" dirty="0" smtClean="0">
                <a:solidFill>
                  <a:srgbClr val="008000"/>
                </a:solidFill>
                <a:highlight>
                  <a:srgbClr val="FFFFFF"/>
                </a:highlight>
                <a:latin typeface="Consolas" panose="020B0609020204030204" pitchFamily="49" charset="0"/>
              </a:rPr>
              <a:t>desired</a:t>
            </a:r>
            <a:endParaRPr lang="en-US" dirty="0">
              <a:solidFill>
                <a:srgbClr val="000000"/>
              </a:solidFill>
              <a:highlight>
                <a:srgbClr val="FFFFFF"/>
              </a:highlight>
              <a:latin typeface="Consolas" panose="020B0609020204030204" pitchFamily="49" charset="0"/>
            </a:endParaRPr>
          </a:p>
        </p:txBody>
      </p:sp>
      <p:sp>
        <p:nvSpPr>
          <p:cNvPr id="5" name="Rounded Rectangle 4"/>
          <p:cNvSpPr/>
          <p:nvPr/>
        </p:nvSpPr>
        <p:spPr>
          <a:xfrm>
            <a:off x="731520" y="1675448"/>
            <a:ext cx="10607040" cy="1463992"/>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31520" y="3139440"/>
            <a:ext cx="10607040" cy="1713753"/>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9722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3" name="Rectangle 2"/>
          <p:cNvSpPr/>
          <p:nvPr/>
        </p:nvSpPr>
        <p:spPr>
          <a:xfrm>
            <a:off x="807720" y="1825625"/>
            <a:ext cx="10530840" cy="4185761"/>
          </a:xfrm>
          <a:prstGeom prst="rect">
            <a:avLst/>
          </a:prstGeom>
        </p:spPr>
        <p:txBody>
          <a:bodyPr wrap="square">
            <a:spAutoFit/>
          </a:bodyPr>
          <a:lstStyle/>
          <a:p>
            <a:r>
              <a:rPr lang="en-US" sz="1400" dirty="0" smtClean="0">
                <a:solidFill>
                  <a:srgbClr val="008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Send the given </a:t>
            </a:r>
            <a:r>
              <a:rPr lang="en-US" sz="1400" dirty="0" err="1">
                <a:solidFill>
                  <a:srgbClr val="008000"/>
                </a:solidFill>
                <a:highlight>
                  <a:srgbClr val="FFFFFF"/>
                </a:highlight>
                <a:latin typeface="Consolas" panose="020B0609020204030204" pitchFamily="49" charset="0"/>
              </a:rPr>
              <a:t>eventBody</a:t>
            </a:r>
            <a:r>
              <a:rPr lang="en-US" sz="1400" dirty="0">
                <a:solidFill>
                  <a:srgbClr val="008000"/>
                </a:solidFill>
                <a:highlight>
                  <a:srgbClr val="FFFFFF"/>
                </a:highlight>
                <a:latin typeface="Consolas" panose="020B0609020204030204" pitchFamily="49" charset="0"/>
              </a:rPr>
              <a:t> to the Event Hub</a:t>
            </a:r>
            <a:endParaRPr lang="en-US" sz="1400" dirty="0">
              <a:solidFill>
                <a:srgbClr val="000000"/>
              </a:solidFill>
              <a:highlight>
                <a:srgbClr val="FFFFFF"/>
              </a:highlight>
              <a:latin typeface="Consolas" panose="020B0609020204030204" pitchFamily="49" charset="0"/>
            </a:endParaRPr>
          </a:p>
          <a:p>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sendEvent</a:t>
            </a:r>
            <a:r>
              <a:rPr lang="en-US" sz="1400" dirty="0">
                <a:solidFill>
                  <a:srgbClr val="000000"/>
                </a:solidFill>
                <a:highlight>
                  <a:srgbClr val="FFFFFF"/>
                </a:highlight>
                <a:latin typeface="Consolas" panose="020B0609020204030204" pitchFamily="49" charset="0"/>
              </a:rPr>
              <a:t> = </a:t>
            </a:r>
            <a:r>
              <a:rPr lang="en-US" sz="1400" dirty="0">
                <a:solidFill>
                  <a:srgbClr val="0000FF"/>
                </a:solidFill>
                <a:highlight>
                  <a:srgbClr val="FFFFFF"/>
                </a:highlight>
                <a:latin typeface="Consolas" panose="020B0609020204030204" pitchFamily="49" charset="0"/>
              </a:rPr>
              <a:t>function</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eventBody</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return</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function</a:t>
            </a:r>
            <a:r>
              <a:rPr lang="en-US" sz="1400" dirty="0">
                <a:solidFill>
                  <a:srgbClr val="000000"/>
                </a:solidFill>
                <a:highlight>
                  <a:srgbClr val="FFFFFF"/>
                </a:highlight>
                <a:latin typeface="Consolas" panose="020B0609020204030204" pitchFamily="49" charset="0"/>
              </a:rPr>
              <a:t> (sender) {</a:t>
            </a:r>
          </a:p>
          <a:p>
            <a:r>
              <a:rPr lang="en-US" sz="1400" dirty="0">
                <a:solidFill>
                  <a:srgbClr val="000000"/>
                </a:solidFill>
                <a:highlight>
                  <a:srgbClr val="FFFFFF"/>
                </a:highlight>
                <a:latin typeface="Consolas" panose="020B0609020204030204" pitchFamily="49" charset="0"/>
              </a:rPr>
              <a:t>    console.log(</a:t>
            </a:r>
            <a:r>
              <a:rPr lang="en-US" sz="1400" dirty="0">
                <a:solidFill>
                  <a:srgbClr val="A31515"/>
                </a:solidFill>
                <a:highlight>
                  <a:srgbClr val="FFFFFF"/>
                </a:highlight>
                <a:latin typeface="Consolas" panose="020B0609020204030204" pitchFamily="49" charset="0"/>
              </a:rPr>
              <a:t>'Sending Event: '</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eventBody</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return</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sender.send</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eventBody</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8000"/>
                </a:solidFill>
                <a:highlight>
                  <a:srgbClr val="FFFFFF"/>
                </a:highlight>
                <a:latin typeface="Consolas" panose="020B0609020204030204" pitchFamily="49" charset="0"/>
              </a:rPr>
              <a:t>// Log a received message body out to the console</a:t>
            </a:r>
            <a:endParaRPr lang="en-US" sz="1400" dirty="0">
              <a:solidFill>
                <a:srgbClr val="000000"/>
              </a:solidFill>
              <a:highlight>
                <a:srgbClr val="FFFFFF"/>
              </a:highlight>
              <a:latin typeface="Consolas" panose="020B0609020204030204" pitchFamily="49" charset="0"/>
            </a:endParaRPr>
          </a:p>
          <a:p>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printEvent</a:t>
            </a:r>
            <a:r>
              <a:rPr lang="en-US" sz="1400" dirty="0">
                <a:solidFill>
                  <a:srgbClr val="000000"/>
                </a:solidFill>
                <a:highlight>
                  <a:srgbClr val="FFFFFF"/>
                </a:highlight>
                <a:latin typeface="Consolas" panose="020B0609020204030204" pitchFamily="49" charset="0"/>
              </a:rPr>
              <a:t> = </a:t>
            </a:r>
            <a:r>
              <a:rPr lang="en-US" sz="1400" dirty="0">
                <a:solidFill>
                  <a:srgbClr val="0000FF"/>
                </a:solidFill>
                <a:highlight>
                  <a:srgbClr val="FFFFFF"/>
                </a:highlight>
                <a:latin typeface="Consolas" panose="020B0609020204030204" pitchFamily="49" charset="0"/>
              </a:rPr>
              <a:t>function</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ehEvent</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console.log(</a:t>
            </a:r>
            <a:r>
              <a:rPr lang="en-US" sz="1400" dirty="0">
                <a:solidFill>
                  <a:srgbClr val="A31515"/>
                </a:solidFill>
                <a:highlight>
                  <a:srgbClr val="FFFFFF"/>
                </a:highlight>
                <a:latin typeface="Consolas" panose="020B0609020204030204" pitchFamily="49" charset="0"/>
              </a:rPr>
              <a:t>'Event Received: '</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console.log(</a:t>
            </a:r>
            <a:r>
              <a:rPr lang="en-US" sz="1400" dirty="0" err="1">
                <a:solidFill>
                  <a:srgbClr val="000000"/>
                </a:solidFill>
                <a:highlight>
                  <a:srgbClr val="FFFFFF"/>
                </a:highlight>
                <a:latin typeface="Consolas" panose="020B0609020204030204" pitchFamily="49" charset="0"/>
              </a:rPr>
              <a:t>JSON.stringify</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ehEvent.body</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console.log(</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8000"/>
                </a:solidFill>
                <a:highlight>
                  <a:srgbClr val="FFFFFF"/>
                </a:highlight>
                <a:latin typeface="Consolas" panose="020B0609020204030204" pitchFamily="49" charset="0"/>
              </a:rPr>
              <a:t>// Log an error to the console</a:t>
            </a:r>
            <a:endParaRPr lang="en-US" sz="1400" dirty="0">
              <a:solidFill>
                <a:srgbClr val="000000"/>
              </a:solidFill>
              <a:highlight>
                <a:srgbClr val="FFFFFF"/>
              </a:highlight>
              <a:latin typeface="Consolas" panose="020B0609020204030204" pitchFamily="49" charset="0"/>
            </a:endParaRPr>
          </a:p>
          <a:p>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printError</a:t>
            </a:r>
            <a:r>
              <a:rPr lang="en-US" sz="1400" dirty="0">
                <a:solidFill>
                  <a:srgbClr val="000000"/>
                </a:solidFill>
                <a:highlight>
                  <a:srgbClr val="FFFFFF"/>
                </a:highlight>
                <a:latin typeface="Consolas" panose="020B0609020204030204" pitchFamily="49" charset="0"/>
              </a:rPr>
              <a:t> = </a:t>
            </a:r>
            <a:r>
              <a:rPr lang="en-US" sz="1400" dirty="0">
                <a:solidFill>
                  <a:srgbClr val="0000FF"/>
                </a:solidFill>
                <a:highlight>
                  <a:srgbClr val="FFFFFF"/>
                </a:highlight>
                <a:latin typeface="Consolas" panose="020B0609020204030204" pitchFamily="49" charset="0"/>
              </a:rPr>
              <a:t>function</a:t>
            </a:r>
            <a:r>
              <a:rPr lang="en-US" sz="1400" dirty="0">
                <a:solidFill>
                  <a:srgbClr val="000000"/>
                </a:solidFill>
                <a:highlight>
                  <a:srgbClr val="FFFFFF"/>
                </a:highlight>
                <a:latin typeface="Consolas" panose="020B0609020204030204" pitchFamily="49" charset="0"/>
              </a:rPr>
              <a:t> (err)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console.error</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err.message</a:t>
            </a:r>
            <a:r>
              <a:rPr lang="en-US" sz="1400" dirty="0">
                <a:solidFill>
                  <a:srgbClr val="000000"/>
                </a:solidFill>
                <a:highlight>
                  <a:srgbClr val="FFFFFF"/>
                </a:highlight>
                <a:latin typeface="Consolas" panose="020B0609020204030204" pitchFamily="49" charset="0"/>
              </a:rPr>
              <a:t>);</a:t>
            </a:r>
          </a:p>
          <a:p>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p:txBody>
      </p:sp>
      <p:sp>
        <p:nvSpPr>
          <p:cNvPr id="4" name="Rounded Rectangle 3"/>
          <p:cNvSpPr/>
          <p:nvPr/>
        </p:nvSpPr>
        <p:spPr>
          <a:xfrm>
            <a:off x="731520" y="1675447"/>
            <a:ext cx="10607040" cy="1831681"/>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3507129"/>
            <a:ext cx="10607040" cy="146998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31520" y="4977115"/>
            <a:ext cx="10607040" cy="1034271"/>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9324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1" animBg="1"/>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3" name="Rectangle 2"/>
          <p:cNvSpPr/>
          <p:nvPr/>
        </p:nvSpPr>
        <p:spPr>
          <a:xfrm>
            <a:off x="807720" y="1825625"/>
            <a:ext cx="10530840" cy="4431983"/>
          </a:xfrm>
          <a:prstGeom prst="rect">
            <a:avLst/>
          </a:prstGeom>
        </p:spPr>
        <p:txBody>
          <a:bodyPr wrap="square">
            <a:spAutoFit/>
          </a:bodyPr>
          <a:lstStyle/>
          <a:p>
            <a:r>
              <a:rPr lang="en-US" sz="1600" dirty="0" err="1" smtClean="0">
                <a:solidFill>
                  <a:srgbClr val="0000FF"/>
                </a:solidFill>
                <a:highlight>
                  <a:srgbClr val="FFFFFF"/>
                </a:highlight>
                <a:latin typeface="Consolas" panose="020B0609020204030204" pitchFamily="49" charset="0"/>
              </a:rPr>
              <a:t>var</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client = </a:t>
            </a:r>
            <a:r>
              <a:rPr lang="en-US" sz="1600" dirty="0" err="1">
                <a:solidFill>
                  <a:srgbClr val="000000"/>
                </a:solidFill>
                <a:highlight>
                  <a:srgbClr val="FFFFFF"/>
                </a:highlight>
                <a:latin typeface="Consolas" panose="020B0609020204030204" pitchFamily="49" charset="0"/>
              </a:rPr>
              <a:t>EventHubClient.fromConnectionString</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connectionString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eventHubPath</a:t>
            </a:r>
            <a:r>
              <a:rPr lang="en-US" sz="1600" dirty="0">
                <a:solidFill>
                  <a:srgbClr val="000000"/>
                </a:solidFill>
                <a:highlight>
                  <a:srgbClr val="FFFFFF"/>
                </a:highlight>
                <a:latin typeface="Consolas" panose="020B0609020204030204" pitchFamily="49" charset="0"/>
              </a:rPr>
              <a:t>);</a:t>
            </a:r>
          </a:p>
          <a:p>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receiveAfterTime</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Date.now</a:t>
            </a:r>
            <a:r>
              <a:rPr lang="en-US" sz="1600" dirty="0">
                <a:solidFill>
                  <a:srgbClr val="000000"/>
                </a:solidFill>
                <a:highlight>
                  <a:srgbClr val="FFFFFF"/>
                </a:highlight>
                <a:latin typeface="Consolas" panose="020B0609020204030204" pitchFamily="49" charset="0"/>
              </a:rPr>
              <a:t>() - 5000;</a:t>
            </a:r>
          </a:p>
          <a:p>
            <a:endParaRPr lang="en-US" sz="1600" dirty="0">
              <a:solidFill>
                <a:srgbClr val="000000"/>
              </a:solidFill>
              <a:highlight>
                <a:srgbClr val="FFFFFF"/>
              </a:highlight>
              <a:latin typeface="Consolas" panose="020B0609020204030204" pitchFamily="49" charset="0"/>
            </a:endParaRPr>
          </a:p>
          <a:p>
            <a:r>
              <a:rPr lang="en-US" sz="1600" dirty="0" err="1">
                <a:solidFill>
                  <a:srgbClr val="000000"/>
                </a:solidFill>
                <a:highlight>
                  <a:srgbClr val="FFFFFF"/>
                </a:highlight>
                <a:latin typeface="Consolas" panose="020B0609020204030204" pitchFamily="49" charset="0"/>
              </a:rPr>
              <a:t>client.open</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.then(</a:t>
            </a:r>
            <a:r>
              <a:rPr lang="en-US" sz="1600" dirty="0" err="1">
                <a:solidFill>
                  <a:srgbClr val="000000"/>
                </a:solidFill>
                <a:highlight>
                  <a:srgbClr val="FFFFFF"/>
                </a:highlight>
                <a:latin typeface="Consolas" panose="020B0609020204030204" pitchFamily="49" charset="0"/>
              </a:rPr>
              <a:t>client.getPartitionIds.bind</a:t>
            </a:r>
            <a:r>
              <a:rPr lang="en-US" sz="1600" dirty="0">
                <a:solidFill>
                  <a:srgbClr val="000000"/>
                </a:solidFill>
                <a:highlight>
                  <a:srgbClr val="FFFFFF"/>
                </a:highlight>
                <a:latin typeface="Consolas" panose="020B0609020204030204" pitchFamily="49" charset="0"/>
              </a:rPr>
              <a:t>(client))</a:t>
            </a:r>
          </a:p>
          <a:p>
            <a:r>
              <a:rPr lang="en-US" sz="1600" dirty="0">
                <a:solidFill>
                  <a:srgbClr val="000000"/>
                </a:solidFill>
                <a:highlight>
                  <a:srgbClr val="FFFFFF"/>
                </a:highlight>
                <a:latin typeface="Consolas" panose="020B0609020204030204" pitchFamily="49" charset="0"/>
              </a:rPr>
              <a:t>  .then(</a:t>
            </a:r>
            <a:r>
              <a:rPr lang="en-US" sz="1600" dirty="0">
                <a:solidFill>
                  <a:srgbClr val="0000FF"/>
                </a:solidFill>
                <a:highlight>
                  <a:srgbClr val="FFFFFF"/>
                </a:highlight>
                <a:latin typeface="Consolas" panose="020B0609020204030204" pitchFamily="49" charset="0"/>
              </a:rPr>
              <a:t>function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partitionIds</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partitionIds.map</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function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partitionId</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client.createReceiver</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consumerGroup</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partitionId</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startAfterTime</a:t>
            </a:r>
            <a:r>
              <a:rPr lang="en-US" sz="1600" dirty="0">
                <a:solidFill>
                  <a:srgbClr val="A31515"/>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receiveAfterTime</a:t>
            </a:r>
            <a:r>
              <a:rPr lang="en-US" sz="1600" dirty="0">
                <a:solidFill>
                  <a:srgbClr val="000000"/>
                </a:solidFill>
                <a:highlight>
                  <a:srgbClr val="FFFFFF"/>
                </a:highlight>
                <a:latin typeface="Consolas" panose="020B0609020204030204" pitchFamily="49" charset="0"/>
              </a:rPr>
              <a:t> }  </a:t>
            </a:r>
          </a:p>
          <a:p>
            <a:r>
              <a:rPr lang="en-US" sz="1600" dirty="0">
                <a:solidFill>
                  <a:srgbClr val="000000"/>
                </a:solidFill>
                <a:highlight>
                  <a:srgbClr val="FFFFFF"/>
                </a:highlight>
                <a:latin typeface="Consolas" panose="020B0609020204030204" pitchFamily="49" charset="0"/>
              </a:rPr>
              <a:t>      ).then(</a:t>
            </a:r>
            <a:r>
              <a:rPr lang="en-US" sz="1600" dirty="0">
                <a:solidFill>
                  <a:srgbClr val="0000FF"/>
                </a:solidFill>
                <a:highlight>
                  <a:srgbClr val="FFFFFF"/>
                </a:highlight>
                <a:latin typeface="Consolas" panose="020B0609020204030204" pitchFamily="49" charset="0"/>
              </a:rPr>
              <a:t>function</a:t>
            </a:r>
            <a:r>
              <a:rPr lang="en-US" sz="1600" dirty="0">
                <a:solidFill>
                  <a:srgbClr val="000000"/>
                </a:solidFill>
                <a:highlight>
                  <a:srgbClr val="FFFFFF"/>
                </a:highlight>
                <a:latin typeface="Consolas" panose="020B0609020204030204" pitchFamily="49" charset="0"/>
              </a:rPr>
              <a:t> (receiver) {</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receiver.on</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errorReceived</a:t>
            </a:r>
            <a:r>
              <a:rPr lang="en-US" sz="1600" dirty="0">
                <a:solidFill>
                  <a:srgbClr val="A31515"/>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printError</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receiver.on</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'message'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printEvent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p:txBody>
      </p:sp>
      <p:sp>
        <p:nvSpPr>
          <p:cNvPr id="4" name="Rounded Rectangle 3"/>
          <p:cNvSpPr/>
          <p:nvPr/>
        </p:nvSpPr>
        <p:spPr>
          <a:xfrm>
            <a:off x="731520" y="1675448"/>
            <a:ext cx="10607040"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2531319"/>
            <a:ext cx="10607040" cy="385501"/>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31520" y="2793907"/>
            <a:ext cx="10607040" cy="385501"/>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1520" y="3056495"/>
            <a:ext cx="10607040" cy="2811870"/>
          </a:xfrm>
          <a:prstGeom prst="roundRect">
            <a:avLst>
              <a:gd name="adj" fmla="val 8846"/>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3319082"/>
            <a:ext cx="10607040" cy="1337969"/>
          </a:xfrm>
          <a:prstGeom prst="roundRect">
            <a:avLst>
              <a:gd name="adj" fmla="val 8846"/>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31520" y="4514127"/>
            <a:ext cx="10607040" cy="1076445"/>
          </a:xfrm>
          <a:prstGeom prst="roundRect">
            <a:avLst>
              <a:gd name="adj" fmla="val 8846"/>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4763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ntr" presetSubtype="0" fill="hold" grpId="1"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1" animBg="1"/>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3" name="Rectangle 2"/>
          <p:cNvSpPr/>
          <p:nvPr/>
        </p:nvSpPr>
        <p:spPr>
          <a:xfrm>
            <a:off x="807720" y="1825625"/>
            <a:ext cx="10530840" cy="1754326"/>
          </a:xfrm>
          <a:prstGeom prst="rect">
            <a:avLst/>
          </a:prstGeom>
        </p:spPr>
        <p:txBody>
          <a:bodyPr wrap="square">
            <a:spAutoFit/>
          </a:bodyPr>
          <a:lstStyle/>
          <a:p>
            <a:r>
              <a:rPr lang="en-US" dirty="0" smtClean="0">
                <a:solidFill>
                  <a:srgbClr val="008000"/>
                </a:solidFill>
                <a:highlight>
                  <a:srgbClr val="FFFFFF"/>
                </a:highlight>
                <a:latin typeface="Consolas" panose="020B0609020204030204" pitchFamily="49" charset="0"/>
              </a:rPr>
              <a:t>  // </a:t>
            </a:r>
            <a:r>
              <a:rPr lang="en-US" dirty="0">
                <a:solidFill>
                  <a:srgbClr val="008000"/>
                </a:solidFill>
                <a:highlight>
                  <a:srgbClr val="FFFFFF"/>
                </a:highlight>
                <a:latin typeface="Consolas" panose="020B0609020204030204" pitchFamily="49" charset="0"/>
              </a:rPr>
              <a:t>The send commands have been commented out since we want to just receive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messages from the Photon sender, but you can see how you could use this code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to send messages as well..</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.then(</a:t>
            </a:r>
            <a:r>
              <a:rPr lang="en-US" dirty="0" err="1">
                <a:solidFill>
                  <a:srgbClr val="008000"/>
                </a:solidFill>
                <a:highlight>
                  <a:srgbClr val="FFFFFF"/>
                </a:highlight>
                <a:latin typeface="Consolas" panose="020B0609020204030204" pitchFamily="49" charset="0"/>
              </a:rPr>
              <a:t>client.createSender.bind</a:t>
            </a:r>
            <a:r>
              <a:rPr lang="en-US" dirty="0">
                <a:solidFill>
                  <a:srgbClr val="008000"/>
                </a:solidFill>
                <a:highlight>
                  <a:srgbClr val="FFFFFF"/>
                </a:highlight>
                <a:latin typeface="Consolas" panose="020B0609020204030204" pitchFamily="49" charset="0"/>
              </a:rPr>
              <a:t>(client))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.then(</a:t>
            </a:r>
            <a:r>
              <a:rPr lang="en-US" dirty="0" err="1">
                <a:solidFill>
                  <a:srgbClr val="008000"/>
                </a:solidFill>
                <a:highlight>
                  <a:srgbClr val="FFFFFF"/>
                </a:highlight>
                <a:latin typeface="Consolas" panose="020B0609020204030204" pitchFamily="49" charset="0"/>
              </a:rPr>
              <a:t>sendEvent</a:t>
            </a:r>
            <a:r>
              <a:rPr lang="en-US" dirty="0">
                <a:solidFill>
                  <a:srgbClr val="008000"/>
                </a:solidFill>
                <a:highlight>
                  <a:srgbClr val="FFFFFF"/>
                </a:highlight>
                <a:latin typeface="Consolas" panose="020B0609020204030204" pitchFamily="49" charset="0"/>
              </a:rPr>
              <a:t>('foo'))</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.catch(</a:t>
            </a:r>
            <a:r>
              <a:rPr lang="en-US" dirty="0" err="1">
                <a:solidFill>
                  <a:srgbClr val="000000"/>
                </a:solidFill>
                <a:highlight>
                  <a:srgbClr val="FFFFFF"/>
                </a:highlight>
                <a:latin typeface="Consolas" panose="020B0609020204030204" pitchFamily="49" charset="0"/>
              </a:rPr>
              <a:t>printError</a:t>
            </a:r>
            <a:r>
              <a:rPr lang="en-US" dirty="0">
                <a:solidFill>
                  <a:srgbClr val="000000"/>
                </a:solidFill>
                <a:highlight>
                  <a:srgbClr val="FFFFFF"/>
                </a:highlight>
                <a:latin typeface="Consolas" panose="020B0609020204030204" pitchFamily="49" charset="0"/>
              </a:rPr>
              <a:t>);</a:t>
            </a:r>
          </a:p>
        </p:txBody>
      </p:sp>
      <p:sp>
        <p:nvSpPr>
          <p:cNvPr id="4" name="Rounded Rectangle 3"/>
          <p:cNvSpPr/>
          <p:nvPr/>
        </p:nvSpPr>
        <p:spPr>
          <a:xfrm>
            <a:off x="731520" y="1825625"/>
            <a:ext cx="10607040" cy="146998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3204986"/>
            <a:ext cx="10607040" cy="374965"/>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69226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Receiving Events Hub Messages with Node.js</a:t>
            </a:r>
            <a:endParaRPr lang="en-US" dirty="0"/>
          </a:p>
        </p:txBody>
      </p:sp>
    </p:spTree>
    <p:extLst>
      <p:ext uri="{BB962C8B-B14F-4D97-AF65-F5344CB8AC3E}">
        <p14:creationId xmlns:p14="http://schemas.microsoft.com/office/powerpoint/2010/main" val="413484119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b="1" i="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171166941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chemeClr val="bg1">
                      <a:lumMod val="50000"/>
                    </a:schemeClr>
                  </a:solidFill>
                  <a:latin typeface="Segoe UI" panose="020B0502040204020203" pitchFamily="34" charset="0"/>
                  <a:cs typeface="Segoe UI" panose="020B0502040204020203" pitchFamily="34" charset="0"/>
                </a:rPr>
                <a:t>“</a:t>
              </a:r>
              <a:r>
                <a:rPr lang="en-US" sz="1600" b="1" dirty="0" err="1" smtClean="0">
                  <a:solidFill>
                    <a:schemeClr val="bg1">
                      <a:lumMod val="50000"/>
                    </a:schemeClr>
                  </a:solidFill>
                  <a:latin typeface="Segoe UI" panose="020B0502040204020203" pitchFamily="34" charset="0"/>
                  <a:cs typeface="Segoe UI" panose="020B0502040204020203" pitchFamily="34" charset="0"/>
                </a:rPr>
                <a:t>NodeClient</a:t>
              </a:r>
              <a:r>
                <a:rPr lang="en-US" sz="1600" b="1" dirty="0" smtClean="0">
                  <a:solidFill>
                    <a:schemeClr val="bg1">
                      <a:lumMod val="50000"/>
                    </a:schemeClr>
                  </a:solidFill>
                  <a:latin typeface="Segoe UI" panose="020B0502040204020203" pitchFamily="34" charset="0"/>
                  <a:cs typeface="Segoe UI" panose="020B0502040204020203" pitchFamily="34" charset="0"/>
                </a:rPr>
                <a:t>”</a:t>
              </a:r>
              <a:endParaRPr lang="en-US" sz="1600" b="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Node.JS Receiver App</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73" name=".net Receiver App"/>
          <p:cNvGrpSpPr/>
          <p:nvPr/>
        </p:nvGrpSpPr>
        <p:grpSpPr>
          <a:xfrm>
            <a:off x="7177006" y="5441855"/>
            <a:ext cx="4667394" cy="955877"/>
            <a:chOff x="7177006" y="5441855"/>
            <a:chExt cx="4667394" cy="955877"/>
          </a:xfrm>
        </p:grpSpPr>
        <p:sp>
          <p:nvSpPr>
            <p:cNvPr id="74" name="Rectangle 73"/>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5" name="TextBox 74"/>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76" name="Freeform 75"/>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8"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79"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80"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92657589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6 of 6:</a:t>
            </a:r>
            <a:r>
              <a:rPr lang="en-US" dirty="0">
                <a:solidFill>
                  <a:srgbClr val="00AEEF"/>
                </a:solidFill>
              </a:rPr>
              <a:t/>
            </a:r>
            <a:br>
              <a:rPr lang="en-US" dirty="0">
                <a:solidFill>
                  <a:srgbClr val="00AEEF"/>
                </a:solidFill>
              </a:rPr>
            </a:br>
            <a:r>
              <a:rPr lang="en-US" dirty="0">
                <a:solidFill>
                  <a:srgbClr val="00AEEF"/>
                </a:solidFill>
              </a:rPr>
              <a:t>RECEIVING </a:t>
            </a:r>
            <a:r>
              <a:rPr lang="en-US" dirty="0" smtClean="0">
                <a:solidFill>
                  <a:srgbClr val="00AEEF"/>
                </a:solidFill>
              </a:rPr>
              <a:t>EVENTS with </a:t>
            </a:r>
            <a:r>
              <a:rPr lang="en-US" dirty="0">
                <a:solidFill>
                  <a:srgbClr val="00AEEF"/>
                </a:solidFill>
              </a:rPr>
              <a:t>C#</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1741062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563780"/>
      </p:ext>
    </p:extLst>
  </p:cSld>
  <p:clrMapOvr>
    <a:masterClrMapping/>
  </p:clrMapOvr>
  <p:timing>
    <p:tnLst>
      <p:par>
        <p:cTn id="1" dur="indefinite" restart="never" nodeType="tmRoot"/>
      </p:par>
    </p:tnLst>
  </p:timing>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 DevOps Theme</Template>
  <TotalTime>7253</TotalTime>
  <Words>5887</Words>
  <Application>Microsoft Office PowerPoint</Application>
  <PresentationFormat>Widescreen</PresentationFormat>
  <Paragraphs>1356</Paragraphs>
  <Slides>140</Slides>
  <Notes>7</Notes>
  <HiddenSlides>29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140</vt:i4>
      </vt:variant>
    </vt:vector>
  </HeadingPairs>
  <TitlesOfParts>
    <vt:vector size="149" baseType="lpstr">
      <vt:lpstr>Cambria Math</vt:lpstr>
      <vt:lpstr>Calibri</vt:lpstr>
      <vt:lpstr>Segoe UI Black</vt:lpstr>
      <vt:lpstr>Consolas</vt:lpstr>
      <vt:lpstr>Segoe UI Light</vt:lpstr>
      <vt:lpstr>Segoe UI</vt:lpstr>
      <vt:lpstr>Arial</vt:lpstr>
      <vt:lpstr>Stencil</vt:lpstr>
      <vt:lpstr>Azure DevOps Theme</vt:lpstr>
      <vt:lpstr>Particle photon weather station  Part 1 of 6: Overview &amp;  Event Hub Setup</vt:lpstr>
      <vt:lpstr>Grab the slides &amp; code:</vt:lpstr>
      <vt:lpstr>Solution ARCHITECTURE</vt:lpstr>
      <vt:lpstr>Solution ARCHITECTURE</vt:lpstr>
      <vt:lpstr>Coming up with a good &lt;name&gt;</vt:lpstr>
      <vt:lpstr>Using the same region</vt:lpstr>
      <vt:lpstr>Azure event hubs</vt:lpstr>
      <vt:lpstr>Create the Azure Event Hub</vt:lpstr>
      <vt:lpstr>Solution ARCHITECTURE</vt:lpstr>
      <vt:lpstr>Solution ARCHITECTURE</vt:lpstr>
      <vt:lpstr>Particle photon weather station  Part 2 of 6: Particle Cloud  and photon Prep</vt:lpstr>
      <vt:lpstr>Grab the slides &amp; code:</vt:lpstr>
      <vt:lpstr>Solution ARCHITECTURE</vt:lpstr>
      <vt:lpstr>Solution ARCHITECTURE</vt:lpstr>
      <vt:lpstr>Particle “BUILD” browser IDE</vt:lpstr>
      <vt:lpstr>The particle cloud</vt:lpstr>
      <vt:lpstr>The particle-CLI</vt:lpstr>
      <vt:lpstr>Claiming your Photon</vt:lpstr>
      <vt:lpstr>Particle-cli login</vt:lpstr>
      <vt:lpstr>Identify the attached photon</vt:lpstr>
      <vt:lpstr>Configure the particle wifi</vt:lpstr>
      <vt:lpstr>Claim and name your photon</vt:lpstr>
      <vt:lpstr>Configure the Particle Cloud and Photon</vt:lpstr>
      <vt:lpstr>Solution ARCHITECTURE</vt:lpstr>
      <vt:lpstr>Solution ARCHITECTURE</vt:lpstr>
      <vt:lpstr>Particle photon weather station  Part 3 of 6: Photon DHT11 Circuit, WeBHOOK &amp; CODE</vt:lpstr>
      <vt:lpstr>Grab the slides &amp; code:</vt:lpstr>
      <vt:lpstr>Solution ARCHITECTURE</vt:lpstr>
      <vt:lpstr>Solution ARCHITECTURE</vt:lpstr>
      <vt:lpstr>TWO TYPES OF DHT11 SENSORS</vt:lpstr>
      <vt:lpstr>Standalone sensor pullup resistor</vt:lpstr>
      <vt:lpstr>Standalone DHT11 CIRCUIT</vt:lpstr>
      <vt:lpstr>Pre-configured sensor circuit</vt:lpstr>
      <vt:lpstr>Both use the same photon pins</vt:lpstr>
      <vt:lpstr>Creating the Photon and DHT11 Circuit</vt:lpstr>
      <vt:lpstr>CORRECTION - SPARK becomes PARTICLE</vt:lpstr>
      <vt:lpstr>Groking the webhook</vt:lpstr>
      <vt:lpstr>GROKING the webhook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the particle webhook</vt:lpstr>
      <vt:lpstr>Creating the Webhook</vt:lpstr>
      <vt:lpstr>Groking the code</vt:lpstr>
      <vt:lpstr>Groking the photon code</vt:lpstr>
      <vt:lpstr>Groking the photon code</vt:lpstr>
      <vt:lpstr>Groking the photon code</vt:lpstr>
      <vt:lpstr>Groking the photon code</vt:lpstr>
      <vt:lpstr>Groking the photon code</vt:lpstr>
      <vt:lpstr>Groking the photon code</vt:lpstr>
      <vt:lpstr>Groking the photon code</vt:lpstr>
      <vt:lpstr>Monitoring photon via serial</vt:lpstr>
      <vt:lpstr>Monitoring webhook &amp; event hub</vt:lpstr>
      <vt:lpstr>Deploying the code</vt:lpstr>
      <vt:lpstr>Solution ARCHITECTURE</vt:lpstr>
      <vt:lpstr>Solution ARCHITECTURE</vt:lpstr>
      <vt:lpstr>Particle photon weather station  Part 4 0f 6: Reporting with Power BI</vt:lpstr>
      <vt:lpstr>Grab the slides &amp; code:</vt:lpstr>
      <vt:lpstr>Solution ARCHITECTURE</vt:lpstr>
      <vt:lpstr>Solution ARCHITECTURE</vt:lpstr>
      <vt:lpstr>WHAT IS POWER BI?</vt:lpstr>
      <vt:lpstr>Signing up for power bi</vt:lpstr>
      <vt:lpstr>Stream analytics</vt:lpstr>
      <vt:lpstr>Stream analytics queries</vt:lpstr>
      <vt:lpstr>Groking the stream analytics query</vt:lpstr>
      <vt:lpstr>Groking the stream analytics query</vt:lpstr>
      <vt:lpstr>Groking the stream analytics query</vt:lpstr>
      <vt:lpstr>Reporting with Power BI</vt:lpstr>
      <vt:lpstr>Solution ARCHITECTURE</vt:lpstr>
      <vt:lpstr>Solution ARCHITECTURE</vt:lpstr>
      <vt:lpstr>Particle photon weather station  Part 5 of 6: RECEIVING EVENTS with Node.js</vt:lpstr>
      <vt:lpstr>Grab the slides &amp; code:</vt:lpstr>
      <vt:lpstr>Solution ARCHITECTURE</vt:lpstr>
      <vt:lpstr>Solution ARCHITECTURE</vt:lpstr>
      <vt:lpstr>Azure-event-hubs repository</vt:lpstr>
      <vt:lpstr>Azure-event-hubs NPM PACKAGE</vt:lpstr>
      <vt:lpstr>Visual studio code for node dev</vt:lpstr>
      <vt:lpstr>Groking the stream analytics query</vt:lpstr>
      <vt:lpstr>Groking the node code</vt:lpstr>
      <vt:lpstr>Groking the node code</vt:lpstr>
      <vt:lpstr>Groking the node code</vt:lpstr>
      <vt:lpstr>Groking the node code</vt:lpstr>
      <vt:lpstr>Groking the node code</vt:lpstr>
      <vt:lpstr>Groking the node code</vt:lpstr>
      <vt:lpstr>Groking the node code</vt:lpstr>
      <vt:lpstr>Groking the node code</vt:lpstr>
      <vt:lpstr>Groking the node code</vt:lpstr>
      <vt:lpstr>Groking the node code</vt:lpstr>
      <vt:lpstr>Receiving Events Hub Messages with Node.js</vt:lpstr>
      <vt:lpstr>Solution ARCHITECTURE</vt:lpstr>
      <vt:lpstr>Solution ARCHITECTURE</vt:lpstr>
      <vt:lpstr>Particle photon weather station  Part 6 of 6: RECEIVING EVENTS with C#</vt:lpstr>
      <vt:lpstr>Grab the slides &amp; code:</vt:lpstr>
      <vt:lpstr>Solution ARCHITECTURE</vt:lpstr>
      <vt:lpstr>Solution ARCHITECTURE</vt:lpstr>
      <vt:lpstr>.NET Event hub client tutorial</vt:lpstr>
      <vt:lpstr>Azure storage requirement</vt:lpstr>
      <vt:lpstr>Azure storage requirement</vt:lpstr>
      <vt:lpstr>Groking the .NET CODE</vt:lpstr>
      <vt:lpstr>Groking the .net code</vt:lpstr>
      <vt:lpstr>Groking the .nET code -  Message.cs</vt:lpstr>
      <vt:lpstr>Groking the .nET code -  SimpleEventProcessor.cs</vt:lpstr>
      <vt:lpstr>Groking the .nET code -  SimpleEventProcessor.cs</vt:lpstr>
      <vt:lpstr>Groking the .nET code -  SimpleEventProcessor.cs</vt:lpstr>
      <vt:lpstr>Groking the .nET code -  SimpleEventProcessor.cs</vt:lpstr>
      <vt:lpstr>Groking the .nET code -  SimpleEventProcessor.cs</vt:lpstr>
      <vt:lpstr>Groking the .nET code -  PROGRAM.cs</vt:lpstr>
      <vt:lpstr>Groking the .nET code -  PROGRAM.cs</vt:lpstr>
      <vt:lpstr>Receiving Events Hub Messages with .NET</vt:lpstr>
      <vt:lpstr>Solution ARCHITECTURE</vt:lpstr>
      <vt:lpstr>Architecture overview</vt:lpstr>
      <vt:lpstr>Architecture overview</vt:lpstr>
      <vt:lpstr>Power BI LOGO</vt:lpstr>
      <vt:lpstr>IoT Logo</vt:lpstr>
      <vt:lpstr>arduino</vt:lpstr>
      <vt:lpstr>GALILEO BOARD</vt:lpstr>
      <vt:lpstr>RASPBERRY PI</vt:lpstr>
      <vt:lpstr>FEZ SPIDER MAIN BOARD</vt:lpstr>
      <vt:lpstr>Sparkfun weather shield</vt:lpstr>
      <vt:lpstr>FEZ HAT</vt:lpstr>
      <vt:lpstr>Connect the dots azure icons</vt:lpstr>
      <vt:lpstr>LEDs</vt:lpstr>
      <vt:lpstr>Resistors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IoT Developer</cp:lastModifiedBy>
  <cp:revision>238</cp:revision>
  <dcterms:created xsi:type="dcterms:W3CDTF">2014-08-25T15:37:49Z</dcterms:created>
  <dcterms:modified xsi:type="dcterms:W3CDTF">2016-03-10T18:16:04Z</dcterms:modified>
</cp:coreProperties>
</file>